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46"/>
  </p:notesMasterIdLst>
  <p:handoutMasterIdLst>
    <p:handoutMasterId r:id="rId47"/>
  </p:handoutMasterIdLst>
  <p:sldIdLst>
    <p:sldId id="256" r:id="rId2"/>
    <p:sldId id="274" r:id="rId3"/>
    <p:sldId id="276" r:id="rId4"/>
    <p:sldId id="273" r:id="rId5"/>
    <p:sldId id="271" r:id="rId6"/>
    <p:sldId id="304" r:id="rId7"/>
    <p:sldId id="277" r:id="rId8"/>
    <p:sldId id="259" r:id="rId9"/>
    <p:sldId id="319" r:id="rId10"/>
    <p:sldId id="291" r:id="rId11"/>
    <p:sldId id="288" r:id="rId12"/>
    <p:sldId id="317" r:id="rId13"/>
    <p:sldId id="289" r:id="rId14"/>
    <p:sldId id="284" r:id="rId15"/>
    <p:sldId id="318" r:id="rId16"/>
    <p:sldId id="282" r:id="rId17"/>
    <p:sldId id="283" r:id="rId18"/>
    <p:sldId id="320" r:id="rId19"/>
    <p:sldId id="285" r:id="rId20"/>
    <p:sldId id="257" r:id="rId21"/>
    <p:sldId id="316" r:id="rId22"/>
    <p:sldId id="261" r:id="rId23"/>
    <p:sldId id="313" r:id="rId24"/>
    <p:sldId id="303" r:id="rId25"/>
    <p:sldId id="300" r:id="rId26"/>
    <p:sldId id="321" r:id="rId27"/>
    <p:sldId id="322" r:id="rId28"/>
    <p:sldId id="323" r:id="rId29"/>
    <p:sldId id="306" r:id="rId30"/>
    <p:sldId id="286" r:id="rId31"/>
    <p:sldId id="310" r:id="rId32"/>
    <p:sldId id="305" r:id="rId33"/>
    <p:sldId id="309" r:id="rId34"/>
    <p:sldId id="307" r:id="rId35"/>
    <p:sldId id="329" r:id="rId36"/>
    <p:sldId id="326" r:id="rId37"/>
    <p:sldId id="325" r:id="rId38"/>
    <p:sldId id="324" r:id="rId39"/>
    <p:sldId id="327" r:id="rId40"/>
    <p:sldId id="314" r:id="rId41"/>
    <p:sldId id="294" r:id="rId42"/>
    <p:sldId id="301" r:id="rId43"/>
    <p:sldId id="311" r:id="rId44"/>
    <p:sldId id="268" r:id="rId45"/>
  </p:sldIdLst>
  <p:sldSz cx="9906000" cy="6858000" type="A4"/>
  <p:notesSz cx="10234613" cy="7099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4201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3F05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9" autoAdjust="0"/>
    <p:restoredTop sz="94660"/>
  </p:normalViewPr>
  <p:slideViewPr>
    <p:cSldViewPr snapToGrid="0">
      <p:cViewPr>
        <p:scale>
          <a:sx n="75" d="100"/>
          <a:sy n="75" d="100"/>
        </p:scale>
        <p:origin x="-1164" y="-408"/>
      </p:cViewPr>
      <p:guideLst>
        <p:guide orient="horz" pos="4201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45000" cy="45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434998" cy="356198"/>
          </a:xfrm>
          <a:prstGeom prst="rect">
            <a:avLst/>
          </a:prstGeom>
        </p:spPr>
        <p:txBody>
          <a:bodyPr vert="horz" lIns="99035" tIns="49518" rIns="99035" bIns="49518" rtlCol="0"/>
          <a:lstStyle>
            <a:lvl1pPr algn="l">
              <a:defRPr sz="1300"/>
            </a:lvl1pPr>
          </a:lstStyle>
          <a:p>
            <a:r>
              <a:rPr lang="ru-RU" smtClean="0"/>
              <a:t>Русская автомобильная компания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797247" y="0"/>
            <a:ext cx="4434998" cy="356198"/>
          </a:xfrm>
          <a:prstGeom prst="rect">
            <a:avLst/>
          </a:prstGeom>
        </p:spPr>
        <p:txBody>
          <a:bodyPr vert="horz" lIns="99035" tIns="49518" rIns="99035" bIns="49518" rtlCol="0"/>
          <a:lstStyle>
            <a:lvl1pPr algn="r">
              <a:defRPr sz="1300"/>
            </a:lvl1pPr>
          </a:lstStyle>
          <a:p>
            <a:fld id="{D1AC7730-1B97-4D0B-A51D-1A7CAE58DD6C}" type="datetimeFigureOut">
              <a:rPr lang="ru-RU" smtClean="0"/>
              <a:t>20.04.2021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2" y="6743104"/>
            <a:ext cx="4434998" cy="356196"/>
          </a:xfrm>
          <a:prstGeom prst="rect">
            <a:avLst/>
          </a:prstGeom>
        </p:spPr>
        <p:txBody>
          <a:bodyPr vert="horz" lIns="99035" tIns="49518" rIns="99035" bIns="49518" rtlCol="0" anchor="b"/>
          <a:lstStyle>
            <a:lvl1pPr algn="l">
              <a:defRPr sz="1300"/>
            </a:lvl1pPr>
          </a:lstStyle>
          <a:p>
            <a:r>
              <a:rPr lang="en-US" smtClean="0"/>
              <a:t>atvrusak.ru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797247" y="6743104"/>
            <a:ext cx="4434998" cy="356196"/>
          </a:xfrm>
          <a:prstGeom prst="rect">
            <a:avLst/>
          </a:prstGeom>
        </p:spPr>
        <p:txBody>
          <a:bodyPr vert="horz" lIns="99035" tIns="49518" rIns="99035" bIns="49518" rtlCol="0" anchor="b"/>
          <a:lstStyle>
            <a:lvl1pPr algn="r">
              <a:defRPr sz="1300"/>
            </a:lvl1pPr>
          </a:lstStyle>
          <a:p>
            <a:fld id="{0482D19E-140F-453C-AAFA-3822A0ACA6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4262879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434998" cy="356198"/>
          </a:xfrm>
          <a:prstGeom prst="rect">
            <a:avLst/>
          </a:prstGeom>
        </p:spPr>
        <p:txBody>
          <a:bodyPr vert="horz" lIns="99035" tIns="49518" rIns="99035" bIns="49518" rtlCol="0"/>
          <a:lstStyle>
            <a:lvl1pPr algn="l">
              <a:defRPr sz="1300"/>
            </a:lvl1pPr>
          </a:lstStyle>
          <a:p>
            <a:r>
              <a:rPr lang="ru-RU" smtClean="0"/>
              <a:t>Русская автомобильная компания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797247" y="0"/>
            <a:ext cx="4434998" cy="356198"/>
          </a:xfrm>
          <a:prstGeom prst="rect">
            <a:avLst/>
          </a:prstGeom>
        </p:spPr>
        <p:txBody>
          <a:bodyPr vert="horz" lIns="99035" tIns="49518" rIns="99035" bIns="49518" rtlCol="0"/>
          <a:lstStyle>
            <a:lvl1pPr algn="r">
              <a:defRPr sz="1300"/>
            </a:lvl1pPr>
          </a:lstStyle>
          <a:p>
            <a:fld id="{80273A12-043A-44E4-8E8C-F8B7423D4A4C}" type="datetimeFigureOut">
              <a:rPr lang="ru-RU" smtClean="0"/>
              <a:t>20.04.2021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387725" y="887413"/>
            <a:ext cx="3459163" cy="23955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35" tIns="49518" rIns="99035" bIns="4951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023462" y="3416539"/>
            <a:ext cx="8187690" cy="2795349"/>
          </a:xfrm>
          <a:prstGeom prst="rect">
            <a:avLst/>
          </a:prstGeom>
        </p:spPr>
        <p:txBody>
          <a:bodyPr vert="horz" lIns="99035" tIns="49518" rIns="99035" bIns="49518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6743104"/>
            <a:ext cx="4434998" cy="356196"/>
          </a:xfrm>
          <a:prstGeom prst="rect">
            <a:avLst/>
          </a:prstGeom>
        </p:spPr>
        <p:txBody>
          <a:bodyPr vert="horz" lIns="99035" tIns="49518" rIns="99035" bIns="49518" rtlCol="0" anchor="b"/>
          <a:lstStyle>
            <a:lvl1pPr algn="l">
              <a:defRPr sz="1300"/>
            </a:lvl1pPr>
          </a:lstStyle>
          <a:p>
            <a:r>
              <a:rPr lang="en-US" smtClean="0"/>
              <a:t>atvrusak.ru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797247" y="6743104"/>
            <a:ext cx="4434998" cy="356196"/>
          </a:xfrm>
          <a:prstGeom prst="rect">
            <a:avLst/>
          </a:prstGeom>
        </p:spPr>
        <p:txBody>
          <a:bodyPr vert="horz" lIns="99035" tIns="49518" rIns="99035" bIns="49518" rtlCol="0" anchor="b"/>
          <a:lstStyle>
            <a:lvl1pPr algn="r">
              <a:defRPr sz="1300"/>
            </a:lvl1pPr>
          </a:lstStyle>
          <a:p>
            <a:fld id="{279FC52E-6C46-4F2D-9C31-7F9BAEF3F6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7457955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87725" y="887413"/>
            <a:ext cx="3459163" cy="239553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atvrusak.ru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0369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87725" y="887413"/>
            <a:ext cx="3459163" cy="239553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atvrusak.ru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5330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87725" y="887413"/>
            <a:ext cx="3459163" cy="239553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atvrusak.ru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73529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87725" y="887413"/>
            <a:ext cx="3459163" cy="239553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atvrusak.ru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6684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87725" y="887413"/>
            <a:ext cx="3459163" cy="239553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atvrusak.ru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88B1C-F687-41A7-B566-99F42B11E910}" type="datetime1">
              <a:rPr lang="ru-RU" smtClean="0"/>
              <a:t>20.04.2021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Русская автомобильная компания. Русские вездеходы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3DC48-C5E5-478E-9F17-6EABAE257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1228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28374-64AD-4CF6-AFDD-D3DFF3427A9E}" type="datetime1">
              <a:rPr lang="ru-RU" smtClean="0"/>
              <a:t>20.04.2021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Русская автомобильная компания. Русские вездеходы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3DC48-C5E5-478E-9F17-6EABAE257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2994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D6A0E-E820-4D96-B8F2-74D3C4F6B9D2}" type="datetime1">
              <a:rPr lang="ru-RU" smtClean="0"/>
              <a:t>20.04.2021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Русская автомобильная компания. Русские вездеходы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3DC48-C5E5-478E-9F17-6EABAE257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7455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24355-2895-4095-BE34-40516B17BB83}" type="datetime1">
              <a:rPr lang="ru-RU" smtClean="0"/>
              <a:t>20.04.2021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Русская автомобильная компания. Русские вездеходы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3DC48-C5E5-478E-9F17-6EABAE257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6547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8E0AE-7B23-4C72-95B0-8BDF912D06B9}" type="datetime1">
              <a:rPr lang="ru-RU" smtClean="0"/>
              <a:t>20.04.2021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Русская автомобильная компания. Русские вездеходы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3DC48-C5E5-478E-9F17-6EABAE257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946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F713C-42C1-4110-A5C5-C10C285B994F}" type="datetime1">
              <a:rPr lang="ru-RU" smtClean="0"/>
              <a:t>20.04.2021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Русская автомобильная компания. Русские вездеходы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3DC48-C5E5-478E-9F17-6EABAE257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8827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715F6-35FA-4044-9BE1-6861407F3AEF}" type="datetime1">
              <a:rPr lang="ru-RU" smtClean="0"/>
              <a:t>20.04.2021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Русская автомобильная компания. Русские вездеходы</a:t>
            </a: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3DC48-C5E5-478E-9F17-6EABAE257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9614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934E8-A0B6-4E76-BDE9-C75196C93FD1}" type="datetime1">
              <a:rPr lang="ru-RU" smtClean="0"/>
              <a:t>20.04.2021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Русская автомобильная компания. Русские вездеходы</a:t>
            </a: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3DC48-C5E5-478E-9F17-6EABAE257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323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F50D6-E2F4-40B2-ADEC-75A5EAE863B7}" type="datetime1">
              <a:rPr lang="ru-RU" smtClean="0"/>
              <a:t>20.04.2021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Русская автомобильная компания. Русские вездеходы</a:t>
            </a: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3DC48-C5E5-478E-9F17-6EABAE257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1070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46EB5-6EA4-45E9-8FAA-8114E43DE57F}" type="datetime1">
              <a:rPr lang="ru-RU" smtClean="0"/>
              <a:t>20.04.2021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Русская автомобильная компания. Русские вездеходы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3DC48-C5E5-478E-9F17-6EABAE257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0732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DD45-0315-4206-81E2-0BF871A0D178}" type="datetime1">
              <a:rPr lang="ru-RU" smtClean="0"/>
              <a:t>20.04.2021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Русская автомобильная компания. Русские вездеходы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3DC48-C5E5-478E-9F17-6EABAE257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6360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19EE72-470B-477C-AA91-34CCC71C3993}" type="datetime1">
              <a:rPr lang="ru-RU" smtClean="0"/>
              <a:t>20.04.2021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Русская автомобильная компания. Русские вездеходы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33DC48-C5E5-478E-9F17-6EABAE257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299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5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7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jpeg"/><Relationship Id="rId7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9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9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8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10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10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9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8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tiff"/><Relationship Id="rId2" Type="http://schemas.openxmlformats.org/officeDocument/2006/relationships/image" Target="../media/image11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tiff"/><Relationship Id="rId2" Type="http://schemas.openxmlformats.org/officeDocument/2006/relationships/image" Target="../media/image11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tiff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tiff"/><Relationship Id="rId2" Type="http://schemas.openxmlformats.org/officeDocument/2006/relationships/image" Target="../media/image11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7" Type="http://schemas.openxmlformats.org/officeDocument/2006/relationships/image" Target="../media/image8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124.jpg"/><Relationship Id="rId7" Type="http://schemas.openxmlformats.org/officeDocument/2006/relationships/image" Target="../media/image1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87.png"/><Relationship Id="rId4" Type="http://schemas.openxmlformats.org/officeDocument/2006/relationships/image" Target="../media/image12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8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17" Type="http://schemas.openxmlformats.org/officeDocument/2006/relationships/image" Target="../media/image42.jpeg"/><Relationship Id="rId2" Type="http://schemas.openxmlformats.org/officeDocument/2006/relationships/image" Target="../media/image27.jpeg"/><Relationship Id="rId16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5" Type="http://schemas.openxmlformats.org/officeDocument/2006/relationships/image" Target="../media/image4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Relationship Id="rId14" Type="http://schemas.openxmlformats.org/officeDocument/2006/relationships/image" Target="../media/image3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520456"/>
            <a:ext cx="9906000" cy="304091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D13F05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589" y="1056770"/>
            <a:ext cx="9041496" cy="4421869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12" name="TextBox 11"/>
          <p:cNvSpPr txBox="1"/>
          <p:nvPr/>
        </p:nvSpPr>
        <p:spPr>
          <a:xfrm>
            <a:off x="409589" y="234700"/>
            <a:ext cx="9041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D13F05"/>
                </a:solidFill>
                <a:cs typeface="Times New Roman" panose="02020603050405020304" pitchFamily="18" charset="0"/>
              </a:rPr>
              <a:t>Семейство </a:t>
            </a:r>
            <a:r>
              <a:rPr lang="ru-RU" sz="3200" b="1" dirty="0">
                <a:solidFill>
                  <a:srgbClr val="D13F05"/>
                </a:solidFill>
                <a:cs typeface="Times New Roman" panose="02020603050405020304" pitchFamily="18" charset="0"/>
              </a:rPr>
              <a:t>колесных вездеходов 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РУСАК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5394" y="5544872"/>
            <a:ext cx="1827612" cy="1146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Z:\Desktop\РУСАК\2 Logo KOM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9600" y="5694211"/>
            <a:ext cx="1221485" cy="74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Z:\Desktop\РУСАК\5 Logo Arcti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466" y="5372378"/>
            <a:ext cx="1949677" cy="134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Z:\Desktop\РУСАК\1 Logo NGTU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6494" y="5503330"/>
            <a:ext cx="2216188" cy="11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153" y="5678303"/>
            <a:ext cx="2033447" cy="879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7271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86297"/>
            <a:ext cx="9918701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3888000" y="6480000"/>
            <a:ext cx="2228850" cy="365125"/>
          </a:xfrm>
        </p:spPr>
        <p:txBody>
          <a:bodyPr/>
          <a:lstStyle/>
          <a:p>
            <a:pPr algn="ctr"/>
            <a:fld id="{A333DC48-C5E5-478E-9F17-6EABAE257C86}" type="slidenum">
              <a:rPr lang="ru-RU">
                <a:solidFill>
                  <a:srgbClr val="002060"/>
                </a:solidFill>
                <a:cs typeface="Times New Roman" panose="02020603050405020304" pitchFamily="18" charset="0"/>
              </a:rPr>
              <a:pPr algn="ctr"/>
              <a:t>10</a:t>
            </a:fld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434" y="3696078"/>
            <a:ext cx="3646800" cy="24316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434" y="958763"/>
            <a:ext cx="3647620" cy="24322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6860" y="973644"/>
            <a:ext cx="3647621" cy="243223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09278" y="144000"/>
            <a:ext cx="84104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Вариант</a:t>
            </a:r>
            <a:r>
              <a:rPr lang="ru-RU" sz="2275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интерьера салона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РУСАК</a:t>
            </a:r>
            <a:r>
              <a:rPr lang="en-US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 K-8</a:t>
            </a:r>
            <a:r>
              <a:rPr lang="ru-RU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 / 39941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243350" y="6127764"/>
            <a:ext cx="343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D13F05"/>
                </a:solidFill>
                <a:cs typeface="Times New Roman" panose="02020603050405020304" pitchFamily="18" charset="0"/>
              </a:rPr>
              <a:t>atvrusak.ru</a:t>
            </a:r>
            <a:endParaRPr lang="ru-RU" b="1" dirty="0">
              <a:solidFill>
                <a:srgbClr val="D13F05"/>
              </a:solidFill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7681" y="3713220"/>
            <a:ext cx="3646800" cy="2433600"/>
          </a:xfrm>
          <a:prstGeom prst="rect">
            <a:avLst/>
          </a:prstGeom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2982" y="2732557"/>
            <a:ext cx="1167672" cy="673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493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7745" y="3640092"/>
            <a:ext cx="4560292" cy="24501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882" y="3469850"/>
            <a:ext cx="3992682" cy="25459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882" y="837434"/>
            <a:ext cx="4077435" cy="2574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6326" y="95242"/>
            <a:ext cx="9346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75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Пассажирский</a:t>
            </a:r>
            <a:r>
              <a:rPr lang="ru-RU" sz="2275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вариант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РУСАК</a:t>
            </a:r>
            <a:r>
              <a:rPr lang="en-US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К-8 с высокой крышей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6865338"/>
              </p:ext>
            </p:extLst>
          </p:nvPr>
        </p:nvGraphicFramePr>
        <p:xfrm>
          <a:off x="4769643" y="760348"/>
          <a:ext cx="4565743" cy="27282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92124"/>
                <a:gridCol w="1573619"/>
              </a:tblGrid>
              <a:tr h="306438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Модель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РУСАК К-8/39947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  <a:tr h="4785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Стоимость (с НДС)</a:t>
                      </a:r>
                      <a:r>
                        <a:rPr lang="ru-RU" sz="1300" baseline="0" dirty="0" smtClean="0"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br>
                        <a:rPr lang="ru-RU" sz="1300" baseline="0" dirty="0" smtClean="0">
                          <a:latin typeface="+mn-lt"/>
                          <a:cs typeface="Times New Roman" panose="02020603050405020304" pitchFamily="18" charset="0"/>
                        </a:rPr>
                      </a:br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базовой комплектации</a:t>
                      </a:r>
                      <a:r>
                        <a:rPr lang="ru-RU" sz="1300" baseline="0" dirty="0" smtClean="0">
                          <a:latin typeface="+mn-lt"/>
                          <a:cs typeface="Times New Roman" panose="02020603050405020304" pitchFamily="18" charset="0"/>
                        </a:rPr>
                        <a:t> с утепленным кузовом</a:t>
                      </a:r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, лебедкой, системой подкачки шин, руб. </a:t>
                      </a: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8 900</a:t>
                      </a:r>
                      <a:r>
                        <a:rPr lang="ru-RU" sz="1300" baseline="0" dirty="0" smtClean="0"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000</a:t>
                      </a:r>
                    </a:p>
                    <a:p>
                      <a:pPr algn="ctr"/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  (до 30.06.2021)</a:t>
                      </a:r>
                    </a:p>
                  </a:txBody>
                  <a:tcPr marL="74295" marR="74295" marT="37148" marB="37148" anchor="ctr"/>
                </a:tc>
              </a:tr>
              <a:tr h="294986">
                <a:tc>
                  <a:txBody>
                    <a:bodyPr/>
                    <a:lstStyle/>
                    <a:p>
                      <a:r>
                        <a:rPr lang="ru-RU" sz="1300" baseline="0" dirty="0" smtClean="0">
                          <a:latin typeface="+mn-lt"/>
                          <a:cs typeface="Times New Roman" panose="02020603050405020304" pitchFamily="18" charset="0"/>
                        </a:rPr>
                        <a:t>Число мест (включая водительское)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16…20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  <a:tr h="340715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Снаряженная</a:t>
                      </a:r>
                      <a:r>
                        <a:rPr lang="ru-RU" sz="1300" baseline="0" dirty="0" smtClean="0">
                          <a:latin typeface="+mn-lt"/>
                          <a:cs typeface="Times New Roman" panose="02020603050405020304" pitchFamily="18" charset="0"/>
                        </a:rPr>
                        <a:t> масса, кг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6500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  <a:tr h="306438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Полная масса, кг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9000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  <a:tr h="306438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Колесная формула 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n-lt"/>
                          <a:cs typeface="Times New Roman" panose="02020603050405020304" pitchFamily="18" charset="0"/>
                        </a:rPr>
                        <a:t>8x8</a:t>
                      </a:r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/4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  <a:tr h="306438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Размеры (Д</a:t>
                      </a:r>
                      <a:r>
                        <a:rPr lang="ru-RU" sz="1300" baseline="0" dirty="0" smtClean="0">
                          <a:latin typeface="+mn-lt"/>
                          <a:cs typeface="Times New Roman" panose="02020603050405020304" pitchFamily="18" charset="0"/>
                        </a:rPr>
                        <a:t> х Ш х В)</a:t>
                      </a:r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, мм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7850 х 2750 х 3600 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3888000" y="6480000"/>
            <a:ext cx="2228850" cy="365125"/>
          </a:xfrm>
        </p:spPr>
        <p:txBody>
          <a:bodyPr/>
          <a:lstStyle/>
          <a:p>
            <a:pPr algn="ctr"/>
            <a:fld id="{A333DC48-C5E5-478E-9F17-6EABAE257C86}" type="slidenum">
              <a:rPr lang="ru-RU">
                <a:solidFill>
                  <a:srgbClr val="002060"/>
                </a:solidFill>
                <a:cs typeface="Times New Roman" panose="02020603050405020304" pitchFamily="18" charset="0"/>
              </a:rPr>
              <a:pPr algn="ctr"/>
              <a:t>11</a:t>
            </a:fld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9480" y="3622463"/>
            <a:ext cx="1578956" cy="91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70798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3888000" y="6480000"/>
            <a:ext cx="2228850" cy="365125"/>
          </a:xfrm>
        </p:spPr>
        <p:txBody>
          <a:bodyPr/>
          <a:lstStyle/>
          <a:p>
            <a:pPr algn="ctr"/>
            <a:fld id="{A333DC48-C5E5-478E-9F17-6EABAE257C86}" type="slidenum">
              <a:rPr lang="ru-RU">
                <a:solidFill>
                  <a:srgbClr val="002060"/>
                </a:solidFill>
                <a:cs typeface="Times New Roman" panose="02020603050405020304" pitchFamily="18" charset="0"/>
              </a:rPr>
              <a:pPr algn="ctr"/>
              <a:t>12</a:t>
            </a:fld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0334" y="951241"/>
            <a:ext cx="7535815" cy="558778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52353" y="119395"/>
            <a:ext cx="79637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75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Пассажирский</a:t>
            </a:r>
            <a:r>
              <a:rPr lang="ru-RU" sz="2275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вариант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РУСАК</a:t>
            </a:r>
            <a:r>
              <a:rPr lang="en-US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К-8 с высокой крышей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977" y="119395"/>
            <a:ext cx="1578956" cy="91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802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3539"/>
            <a:ext cx="305621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3888000" y="6480000"/>
            <a:ext cx="2228850" cy="365125"/>
          </a:xfrm>
        </p:spPr>
        <p:txBody>
          <a:bodyPr/>
          <a:lstStyle/>
          <a:p>
            <a:pPr algn="ctr"/>
            <a:fld id="{A333DC48-C5E5-478E-9F17-6EABAE257C86}" type="slidenum">
              <a:rPr lang="ru-RU">
                <a:solidFill>
                  <a:srgbClr val="002060"/>
                </a:solidFill>
                <a:cs typeface="Times New Roman" panose="02020603050405020304" pitchFamily="18" charset="0"/>
              </a:rPr>
              <a:pPr algn="ctr"/>
              <a:t>13</a:t>
            </a:fld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909" t="2737" r="16646" b="6979"/>
          <a:stretch/>
        </p:blipFill>
        <p:spPr>
          <a:xfrm>
            <a:off x="5201992" y="940862"/>
            <a:ext cx="4177522" cy="401391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862" y="940862"/>
            <a:ext cx="3689223" cy="180233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085" y="4497562"/>
            <a:ext cx="3690000" cy="180271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55181" y="158989"/>
            <a:ext cx="9186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75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Пассажирский</a:t>
            </a:r>
            <a:r>
              <a:rPr lang="ru-RU" sz="2275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вариант</a:t>
            </a:r>
            <a:r>
              <a:rPr lang="ru-RU" sz="2275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РУСАК</a:t>
            </a:r>
            <a:r>
              <a:rPr lang="en-US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К-8 с высокой крышей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88716" y="3055740"/>
            <a:ext cx="3689223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 smtClean="0">
                <a:cs typeface="Times New Roman" panose="02020603050405020304" pitchFamily="18" charset="0"/>
              </a:rPr>
              <a:t>Кузов утепленный, стеклопакет, обогрев стекол (лобового, бокового) и зеркал </a:t>
            </a:r>
            <a:r>
              <a:rPr lang="ru-RU" sz="1700" dirty="0">
                <a:cs typeface="Times New Roman" panose="02020603050405020304" pitchFamily="18" charset="0"/>
              </a:rPr>
              <a:t>заднего </a:t>
            </a:r>
            <a:r>
              <a:rPr lang="ru-RU" sz="1700" dirty="0" smtClean="0">
                <a:cs typeface="Times New Roman" panose="02020603050405020304" pitchFamily="18" charset="0"/>
              </a:rPr>
              <a:t>вида</a:t>
            </a:r>
            <a:endParaRPr lang="ru-RU" sz="1700" dirty="0">
              <a:cs typeface="Times New Roman" panose="02020603050405020304" pitchFamily="18" charset="0"/>
            </a:endParaRPr>
          </a:p>
          <a:p>
            <a:r>
              <a:rPr lang="ru-RU" sz="1700" dirty="0" smtClean="0">
                <a:cs typeface="Times New Roman" panose="02020603050405020304" pitchFamily="18" charset="0"/>
              </a:rPr>
              <a:t>Высота </a:t>
            </a:r>
            <a:r>
              <a:rPr lang="ru-RU" sz="1700" dirty="0">
                <a:cs typeface="Times New Roman" panose="02020603050405020304" pitchFamily="18" charset="0"/>
              </a:rPr>
              <a:t>в </a:t>
            </a:r>
            <a:r>
              <a:rPr lang="ru-RU" sz="1700" dirty="0" smtClean="0">
                <a:cs typeface="Times New Roman" panose="02020603050405020304" pitchFamily="18" charset="0"/>
              </a:rPr>
              <a:t>салоне – 2,0 м</a:t>
            </a:r>
            <a:endParaRPr lang="ru-RU" sz="1700" dirty="0"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201992" y="5423118"/>
            <a:ext cx="4239720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>
                <a:cs typeface="Times New Roman" panose="02020603050405020304" pitchFamily="18" charset="0"/>
              </a:rPr>
              <a:t>Предусмотрена трансформация каждого продольно расположенного дивана </a:t>
            </a:r>
            <a:r>
              <a:rPr lang="ru-RU" sz="1700" dirty="0" smtClean="0">
                <a:cs typeface="Times New Roman" panose="02020603050405020304" pitchFamily="18" charset="0"/>
              </a:rPr>
              <a:t>в спальное </a:t>
            </a:r>
            <a:r>
              <a:rPr lang="ru-RU" sz="1700" dirty="0">
                <a:cs typeface="Times New Roman" panose="02020603050405020304" pitchFamily="18" charset="0"/>
              </a:rPr>
              <a:t>место размером (</a:t>
            </a:r>
            <a:r>
              <a:rPr lang="ru-RU" sz="1700" dirty="0" err="1">
                <a:cs typeface="Times New Roman" panose="02020603050405020304" pitchFamily="18" charset="0"/>
              </a:rPr>
              <a:t>ДхШ</a:t>
            </a:r>
            <a:r>
              <a:rPr lang="ru-RU" sz="1700" dirty="0">
                <a:cs typeface="Times New Roman" panose="02020603050405020304" pitchFamily="18" charset="0"/>
              </a:rPr>
              <a:t>) 1,4 х 2,0 </a:t>
            </a:r>
            <a:r>
              <a:rPr lang="ru-RU" sz="1700" dirty="0" smtClean="0">
                <a:cs typeface="Times New Roman" panose="02020603050405020304" pitchFamily="18" charset="0"/>
              </a:rPr>
              <a:t>м</a:t>
            </a:r>
            <a:endParaRPr lang="ru-RU" sz="1700" dirty="0">
              <a:cs typeface="Times New Roman" panose="02020603050405020304" pitchFamily="18" charset="0"/>
            </a:endParaRPr>
          </a:p>
        </p:txBody>
      </p:sp>
      <p:sp>
        <p:nvSpPr>
          <p:cNvPr id="20" name="Freeform 8"/>
          <p:cNvSpPr>
            <a:spLocks/>
          </p:cNvSpPr>
          <p:nvPr/>
        </p:nvSpPr>
        <p:spPr bwMode="auto">
          <a:xfrm>
            <a:off x="539085" y="2906886"/>
            <a:ext cx="614363" cy="614363"/>
          </a:xfrm>
          <a:custGeom>
            <a:avLst/>
            <a:gdLst>
              <a:gd name="T0" fmla="*/ 0 w 1708"/>
              <a:gd name="T1" fmla="*/ 1708 h 1708"/>
              <a:gd name="T2" fmla="*/ 0 w 1708"/>
              <a:gd name="T3" fmla="*/ 0 h 1708"/>
              <a:gd name="T4" fmla="*/ 1708 w 1708"/>
              <a:gd name="T5" fmla="*/ 0 h 1708"/>
              <a:gd name="T6" fmla="*/ 1708 w 1708"/>
              <a:gd name="T7" fmla="*/ 400 h 1708"/>
              <a:gd name="T8" fmla="*/ 400 w 1708"/>
              <a:gd name="T9" fmla="*/ 400 h 1708"/>
              <a:gd name="T10" fmla="*/ 400 w 1708"/>
              <a:gd name="T11" fmla="*/ 1708 h 1708"/>
              <a:gd name="T12" fmla="*/ 0 w 1708"/>
              <a:gd name="T13" fmla="*/ 1708 h 17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08" h="1708">
                <a:moveTo>
                  <a:pt x="0" y="1708"/>
                </a:moveTo>
                <a:lnTo>
                  <a:pt x="0" y="0"/>
                </a:lnTo>
                <a:lnTo>
                  <a:pt x="1708" y="0"/>
                </a:lnTo>
                <a:lnTo>
                  <a:pt x="1708" y="400"/>
                </a:lnTo>
                <a:lnTo>
                  <a:pt x="400" y="400"/>
                </a:lnTo>
                <a:lnTo>
                  <a:pt x="400" y="1708"/>
                </a:lnTo>
                <a:lnTo>
                  <a:pt x="0" y="1708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008303" y="5247336"/>
            <a:ext cx="614363" cy="614363"/>
          </a:xfrm>
          <a:custGeom>
            <a:avLst/>
            <a:gdLst>
              <a:gd name="T0" fmla="*/ 0 w 1708"/>
              <a:gd name="T1" fmla="*/ 1708 h 1708"/>
              <a:gd name="T2" fmla="*/ 0 w 1708"/>
              <a:gd name="T3" fmla="*/ 0 h 1708"/>
              <a:gd name="T4" fmla="*/ 1708 w 1708"/>
              <a:gd name="T5" fmla="*/ 0 h 1708"/>
              <a:gd name="T6" fmla="*/ 1708 w 1708"/>
              <a:gd name="T7" fmla="*/ 400 h 1708"/>
              <a:gd name="T8" fmla="*/ 400 w 1708"/>
              <a:gd name="T9" fmla="*/ 400 h 1708"/>
              <a:gd name="T10" fmla="*/ 400 w 1708"/>
              <a:gd name="T11" fmla="*/ 1708 h 1708"/>
              <a:gd name="T12" fmla="*/ 0 w 1708"/>
              <a:gd name="T13" fmla="*/ 1708 h 17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08" h="1708">
                <a:moveTo>
                  <a:pt x="0" y="1708"/>
                </a:moveTo>
                <a:lnTo>
                  <a:pt x="0" y="0"/>
                </a:lnTo>
                <a:lnTo>
                  <a:pt x="1708" y="0"/>
                </a:lnTo>
                <a:lnTo>
                  <a:pt x="1708" y="400"/>
                </a:lnTo>
                <a:lnTo>
                  <a:pt x="400" y="400"/>
                </a:lnTo>
                <a:lnTo>
                  <a:pt x="400" y="1708"/>
                </a:lnTo>
                <a:lnTo>
                  <a:pt x="0" y="1708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6172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303" y="3458053"/>
            <a:ext cx="3953435" cy="244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8772" y="3600505"/>
            <a:ext cx="4691594" cy="2664000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3888000" y="6480000"/>
            <a:ext cx="2228850" cy="365125"/>
          </a:xfrm>
        </p:spPr>
        <p:txBody>
          <a:bodyPr/>
          <a:lstStyle/>
          <a:p>
            <a:pPr algn="ctr"/>
            <a:fld id="{A333DC48-C5E5-478E-9F17-6EABAE257C86}" type="slidenum">
              <a:rPr lang="ru-RU">
                <a:solidFill>
                  <a:srgbClr val="002060"/>
                </a:solidFill>
                <a:cs typeface="Times New Roman" panose="02020603050405020304" pitchFamily="18" charset="0"/>
              </a:rPr>
              <a:pPr algn="ctr"/>
              <a:t>14</a:t>
            </a:fld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78806" y="44619"/>
            <a:ext cx="7200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75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Грузопассажирский</a:t>
            </a:r>
            <a:r>
              <a:rPr lang="ru-RU" sz="2275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вариант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РУСАК</a:t>
            </a:r>
            <a:r>
              <a:rPr lang="en-US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К-8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0047156"/>
              </p:ext>
            </p:extLst>
          </p:nvPr>
        </p:nvGraphicFramePr>
        <p:xfrm>
          <a:off x="4890977" y="682275"/>
          <a:ext cx="4614530" cy="27282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2675"/>
                <a:gridCol w="1781855"/>
              </a:tblGrid>
              <a:tr h="306438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Модель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РУСАК К-8/39943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  <a:tr h="4785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Стоимость (с НДС)</a:t>
                      </a:r>
                    </a:p>
                    <a:p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базовой комплектации с утепленным кузовом,</a:t>
                      </a:r>
                      <a:r>
                        <a:rPr lang="ru-RU" sz="1300" baseline="0" dirty="0" smtClean="0">
                          <a:latin typeface="+mn-lt"/>
                          <a:cs typeface="Times New Roman" panose="02020603050405020304" pitchFamily="18" charset="0"/>
                        </a:rPr>
                        <a:t> лебедкой</a:t>
                      </a:r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, системой подкачки</a:t>
                      </a:r>
                      <a:r>
                        <a:rPr lang="ru-RU" sz="1300" baseline="0" dirty="0" smtClean="0">
                          <a:latin typeface="+mn-lt"/>
                          <a:cs typeface="Times New Roman" panose="02020603050405020304" pitchFamily="18" charset="0"/>
                        </a:rPr>
                        <a:t> шин,</a:t>
                      </a:r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 руб. </a:t>
                      </a: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7 600 000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 (до 30.06.2021)</a:t>
                      </a:r>
                    </a:p>
                  </a:txBody>
                  <a:tcPr marL="74295" marR="74295" marT="37148" marB="37148" anchor="ctr"/>
                </a:tc>
              </a:tr>
              <a:tr h="294986">
                <a:tc>
                  <a:txBody>
                    <a:bodyPr/>
                    <a:lstStyle/>
                    <a:p>
                      <a:r>
                        <a:rPr lang="ru-RU" sz="1300" baseline="0" dirty="0" smtClean="0">
                          <a:latin typeface="+mn-lt"/>
                          <a:cs typeface="Times New Roman" panose="02020603050405020304" pitchFamily="18" charset="0"/>
                        </a:rPr>
                        <a:t>Число мест (включая водительское)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8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  <a:tr h="340715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Снаряженная</a:t>
                      </a:r>
                      <a:r>
                        <a:rPr lang="ru-RU" sz="1300" baseline="0" dirty="0" smtClean="0">
                          <a:latin typeface="+mn-lt"/>
                          <a:cs typeface="Times New Roman" panose="02020603050405020304" pitchFamily="18" charset="0"/>
                        </a:rPr>
                        <a:t> масса, кг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6200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  <a:tr h="306438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Полная масса, кг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9000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  <a:tr h="306438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Размер платформы (</a:t>
                      </a:r>
                      <a:r>
                        <a:rPr lang="ru-RU" sz="1300" dirty="0" err="1" smtClean="0">
                          <a:latin typeface="+mn-lt"/>
                          <a:cs typeface="Times New Roman" panose="02020603050405020304" pitchFamily="18" charset="0"/>
                        </a:rPr>
                        <a:t>Д</a:t>
                      </a:r>
                      <a:r>
                        <a:rPr lang="ru-RU" sz="1300" baseline="0" dirty="0" err="1" smtClean="0">
                          <a:latin typeface="+mn-lt"/>
                          <a:cs typeface="Times New Roman" panose="02020603050405020304" pitchFamily="18" charset="0"/>
                        </a:rPr>
                        <a:t>хШхВ</a:t>
                      </a:r>
                      <a:r>
                        <a:rPr lang="ru-RU" sz="1300" baseline="0" dirty="0" smtClean="0">
                          <a:latin typeface="+mn-lt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300" baseline="0" dirty="0" smtClean="0"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мм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3200</a:t>
                      </a:r>
                      <a:r>
                        <a:rPr lang="ru-RU" sz="1300" baseline="0" dirty="0" smtClean="0">
                          <a:latin typeface="+mn-lt"/>
                          <a:cs typeface="Times New Roman" panose="02020603050405020304" pitchFamily="18" charset="0"/>
                        </a:rPr>
                        <a:t> х 2300 х 1100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  <a:tr h="306438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Размеры машины (</a:t>
                      </a:r>
                      <a:r>
                        <a:rPr lang="ru-RU" sz="1300" dirty="0" err="1" smtClean="0">
                          <a:latin typeface="+mn-lt"/>
                          <a:cs typeface="Times New Roman" panose="02020603050405020304" pitchFamily="18" charset="0"/>
                        </a:rPr>
                        <a:t>Д</a:t>
                      </a:r>
                      <a:r>
                        <a:rPr lang="ru-RU" sz="1300" baseline="0" dirty="0" err="1" smtClean="0">
                          <a:latin typeface="+mn-lt"/>
                          <a:cs typeface="Times New Roman" panose="02020603050405020304" pitchFamily="18" charset="0"/>
                        </a:rPr>
                        <a:t>хШхВ</a:t>
                      </a:r>
                      <a:r>
                        <a:rPr lang="ru-RU" sz="1300" baseline="0" dirty="0" smtClean="0">
                          <a:latin typeface="+mn-lt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, мм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7950 х 2750 х 3</a:t>
                      </a:r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00 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000" y="682275"/>
            <a:ext cx="3971365" cy="24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3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813"/>
          <a:stretch/>
        </p:blipFill>
        <p:spPr>
          <a:xfrm>
            <a:off x="734246" y="948091"/>
            <a:ext cx="8788981" cy="5186895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3888000" y="6480000"/>
            <a:ext cx="2228850" cy="365125"/>
          </a:xfrm>
        </p:spPr>
        <p:txBody>
          <a:bodyPr/>
          <a:lstStyle/>
          <a:p>
            <a:pPr algn="ctr"/>
            <a:fld id="{A333DC48-C5E5-478E-9F17-6EABAE257C86}" type="slidenum">
              <a:rPr lang="ru-RU">
                <a:solidFill>
                  <a:srgbClr val="002060"/>
                </a:solidFill>
                <a:cs typeface="Times New Roman" panose="02020603050405020304" pitchFamily="18" charset="0"/>
              </a:rPr>
              <a:pPr algn="ctr"/>
              <a:t>15</a:t>
            </a:fld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97933" y="119395"/>
            <a:ext cx="7200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75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Грузопассажирский</a:t>
            </a:r>
            <a:r>
              <a:rPr lang="ru-RU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вариант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РУСАК</a:t>
            </a:r>
            <a:r>
              <a:rPr lang="en-US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К-8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977" y="119395"/>
            <a:ext cx="1578956" cy="91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515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5621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3888000" y="6480000"/>
            <a:ext cx="2228850" cy="365125"/>
          </a:xfrm>
        </p:spPr>
        <p:txBody>
          <a:bodyPr/>
          <a:lstStyle/>
          <a:p>
            <a:pPr algn="ctr"/>
            <a:fld id="{A333DC48-C5E5-478E-9F17-6EABAE257C86}" type="slidenum">
              <a:rPr lang="ru-RU">
                <a:solidFill>
                  <a:srgbClr val="002060"/>
                </a:solidFill>
                <a:cs typeface="Times New Roman" panose="02020603050405020304" pitchFamily="18" charset="0"/>
              </a:rPr>
              <a:pPr algn="ctr"/>
              <a:t>16</a:t>
            </a:fld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1745" y="1505017"/>
            <a:ext cx="3786949" cy="336297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672" y="912550"/>
            <a:ext cx="3691803" cy="18036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672" y="4477540"/>
            <a:ext cx="3691803" cy="1803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50672" y="146058"/>
            <a:ext cx="7200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Грузопассажирский</a:t>
            </a:r>
            <a:r>
              <a:rPr lang="ru-RU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вариант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РУСАК</a:t>
            </a:r>
            <a:r>
              <a:rPr lang="en-US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К-8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71745" y="5106253"/>
            <a:ext cx="4031743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 smtClean="0">
                <a:cs typeface="Times New Roman" panose="02020603050405020304" pitchFamily="18" charset="0"/>
              </a:rPr>
              <a:t>Кузов </a:t>
            </a:r>
            <a:r>
              <a:rPr lang="ru-RU" sz="1700" dirty="0">
                <a:cs typeface="Times New Roman" panose="02020603050405020304" pitchFamily="18" charset="0"/>
              </a:rPr>
              <a:t>утепленный, стеклопакет, обогрев стекол (лобового, бокового) и зеркал заднего </a:t>
            </a:r>
            <a:r>
              <a:rPr lang="ru-RU" sz="1700" dirty="0" smtClean="0">
                <a:cs typeface="Times New Roman" panose="02020603050405020304" pitchFamily="18" charset="0"/>
              </a:rPr>
              <a:t>вида</a:t>
            </a:r>
            <a:endParaRPr lang="ru-RU" sz="1700" dirty="0">
              <a:cs typeface="Times New Roman" panose="02020603050405020304" pitchFamily="18" charset="0"/>
            </a:endParaRP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0624" y="203516"/>
            <a:ext cx="1578956" cy="91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Freeform 8"/>
          <p:cNvSpPr>
            <a:spLocks/>
          </p:cNvSpPr>
          <p:nvPr/>
        </p:nvSpPr>
        <p:spPr bwMode="auto">
          <a:xfrm>
            <a:off x="550672" y="2879322"/>
            <a:ext cx="614363" cy="614363"/>
          </a:xfrm>
          <a:custGeom>
            <a:avLst/>
            <a:gdLst>
              <a:gd name="T0" fmla="*/ 0 w 1708"/>
              <a:gd name="T1" fmla="*/ 1708 h 1708"/>
              <a:gd name="T2" fmla="*/ 0 w 1708"/>
              <a:gd name="T3" fmla="*/ 0 h 1708"/>
              <a:gd name="T4" fmla="*/ 1708 w 1708"/>
              <a:gd name="T5" fmla="*/ 0 h 1708"/>
              <a:gd name="T6" fmla="*/ 1708 w 1708"/>
              <a:gd name="T7" fmla="*/ 400 h 1708"/>
              <a:gd name="T8" fmla="*/ 400 w 1708"/>
              <a:gd name="T9" fmla="*/ 400 h 1708"/>
              <a:gd name="T10" fmla="*/ 400 w 1708"/>
              <a:gd name="T11" fmla="*/ 1708 h 1708"/>
              <a:gd name="T12" fmla="*/ 0 w 1708"/>
              <a:gd name="T13" fmla="*/ 1708 h 17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08" h="1708">
                <a:moveTo>
                  <a:pt x="0" y="1708"/>
                </a:moveTo>
                <a:lnTo>
                  <a:pt x="0" y="0"/>
                </a:lnTo>
                <a:lnTo>
                  <a:pt x="1708" y="0"/>
                </a:lnTo>
                <a:lnTo>
                  <a:pt x="1708" y="400"/>
                </a:lnTo>
                <a:lnTo>
                  <a:pt x="400" y="400"/>
                </a:lnTo>
                <a:lnTo>
                  <a:pt x="400" y="1708"/>
                </a:lnTo>
                <a:lnTo>
                  <a:pt x="0" y="1708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99288" y="3048280"/>
            <a:ext cx="3543187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>
                <a:cs typeface="Times New Roman" panose="02020603050405020304" pitchFamily="18" charset="0"/>
              </a:rPr>
              <a:t>Высота в салоне – 1,5 </a:t>
            </a:r>
            <a:r>
              <a:rPr lang="ru-RU" sz="1700" dirty="0" smtClean="0">
                <a:cs typeface="Times New Roman" panose="02020603050405020304" pitchFamily="18" charset="0"/>
              </a:rPr>
              <a:t>м</a:t>
            </a:r>
            <a:endParaRPr lang="ru-RU" sz="1700" dirty="0">
              <a:cs typeface="Times New Roman" panose="02020603050405020304" pitchFamily="18" charset="0"/>
            </a:endParaRPr>
          </a:p>
          <a:p>
            <a:r>
              <a:rPr lang="ru-RU" sz="1700" dirty="0">
                <a:cs typeface="Times New Roman" panose="02020603050405020304" pitchFamily="18" charset="0"/>
              </a:rPr>
              <a:t>Предусмотрена трансформация дивана в спальное место размером </a:t>
            </a:r>
            <a:r>
              <a:rPr lang="ru-RU" sz="1700" dirty="0" smtClean="0">
                <a:cs typeface="Times New Roman" panose="02020603050405020304" pitchFamily="18" charset="0"/>
              </a:rPr>
              <a:t>2,0 </a:t>
            </a:r>
            <a:r>
              <a:rPr lang="ru-RU" sz="1700" dirty="0">
                <a:cs typeface="Times New Roman" panose="02020603050405020304" pitchFamily="18" charset="0"/>
              </a:rPr>
              <a:t>х 0,9 </a:t>
            </a:r>
            <a:r>
              <a:rPr lang="ru-RU" sz="1700" dirty="0" smtClean="0">
                <a:cs typeface="Times New Roman" panose="02020603050405020304" pitchFamily="18" charset="0"/>
              </a:rPr>
              <a:t>м</a:t>
            </a:r>
            <a:endParaRPr lang="ru-RU" sz="1700" dirty="0">
              <a:cs typeface="Times New Roman" panose="02020603050405020304" pitchFamily="18" charset="0"/>
            </a:endParaRPr>
          </a:p>
        </p:txBody>
      </p:sp>
      <p:sp>
        <p:nvSpPr>
          <p:cNvPr id="20" name="Freeform 8"/>
          <p:cNvSpPr>
            <a:spLocks/>
          </p:cNvSpPr>
          <p:nvPr/>
        </p:nvSpPr>
        <p:spPr bwMode="auto">
          <a:xfrm>
            <a:off x="5136848" y="4971050"/>
            <a:ext cx="614363" cy="614363"/>
          </a:xfrm>
          <a:custGeom>
            <a:avLst/>
            <a:gdLst>
              <a:gd name="T0" fmla="*/ 0 w 1708"/>
              <a:gd name="T1" fmla="*/ 1708 h 1708"/>
              <a:gd name="T2" fmla="*/ 0 w 1708"/>
              <a:gd name="T3" fmla="*/ 0 h 1708"/>
              <a:gd name="T4" fmla="*/ 1708 w 1708"/>
              <a:gd name="T5" fmla="*/ 0 h 1708"/>
              <a:gd name="T6" fmla="*/ 1708 w 1708"/>
              <a:gd name="T7" fmla="*/ 400 h 1708"/>
              <a:gd name="T8" fmla="*/ 400 w 1708"/>
              <a:gd name="T9" fmla="*/ 400 h 1708"/>
              <a:gd name="T10" fmla="*/ 400 w 1708"/>
              <a:gd name="T11" fmla="*/ 1708 h 1708"/>
              <a:gd name="T12" fmla="*/ 0 w 1708"/>
              <a:gd name="T13" fmla="*/ 1708 h 17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08" h="1708">
                <a:moveTo>
                  <a:pt x="0" y="1708"/>
                </a:moveTo>
                <a:lnTo>
                  <a:pt x="0" y="0"/>
                </a:lnTo>
                <a:lnTo>
                  <a:pt x="1708" y="0"/>
                </a:lnTo>
                <a:lnTo>
                  <a:pt x="1708" y="400"/>
                </a:lnTo>
                <a:lnTo>
                  <a:pt x="400" y="400"/>
                </a:lnTo>
                <a:lnTo>
                  <a:pt x="400" y="1708"/>
                </a:lnTo>
                <a:lnTo>
                  <a:pt x="0" y="1708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6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5042" y="3572015"/>
            <a:ext cx="4984896" cy="26839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700" y="3552199"/>
            <a:ext cx="3469341" cy="2574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330" y="866653"/>
            <a:ext cx="3953436" cy="2574000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1314778"/>
              </p:ext>
            </p:extLst>
          </p:nvPr>
        </p:nvGraphicFramePr>
        <p:xfrm>
          <a:off x="4667693" y="837320"/>
          <a:ext cx="4774019" cy="27282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0580"/>
                <a:gridCol w="1843439"/>
              </a:tblGrid>
              <a:tr h="306438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Модель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РУСАК К-8/39948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  <a:tr h="4785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Стоимость (с НДС)</a:t>
                      </a:r>
                    </a:p>
                    <a:p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базовой комплектации с</a:t>
                      </a:r>
                      <a:r>
                        <a:rPr lang="ru-RU" sz="1300" baseline="0" dirty="0" smtClean="0">
                          <a:latin typeface="+mn-lt"/>
                          <a:cs typeface="Times New Roman" panose="02020603050405020304" pitchFamily="18" charset="0"/>
                        </a:rPr>
                        <a:t> утепленным кузовом, лебедкой</a:t>
                      </a:r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, системой подкачки шин, руб. </a:t>
                      </a: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8 500 000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 (до 30.06.2021)</a:t>
                      </a:r>
                    </a:p>
                  </a:txBody>
                  <a:tcPr marL="74295" marR="74295" marT="37148" marB="37148" anchor="ctr"/>
                </a:tc>
              </a:tr>
              <a:tr h="294986">
                <a:tc>
                  <a:txBody>
                    <a:bodyPr/>
                    <a:lstStyle/>
                    <a:p>
                      <a:r>
                        <a:rPr lang="ru-RU" sz="1300" baseline="0" dirty="0" smtClean="0">
                          <a:latin typeface="+mn-lt"/>
                          <a:cs typeface="Times New Roman" panose="02020603050405020304" pitchFamily="18" charset="0"/>
                        </a:rPr>
                        <a:t>Число мест (включая водительское)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8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  <a:tr h="340715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Снаряженная</a:t>
                      </a:r>
                      <a:r>
                        <a:rPr lang="ru-RU" sz="1300" baseline="0" dirty="0" smtClean="0">
                          <a:latin typeface="+mn-lt"/>
                          <a:cs typeface="Times New Roman" panose="02020603050405020304" pitchFamily="18" charset="0"/>
                        </a:rPr>
                        <a:t> масса, кг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6400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  <a:tr h="306438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Полная масса, кг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9000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  <a:tr h="3064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Размер </a:t>
                      </a:r>
                      <a:r>
                        <a:rPr lang="ru-RU" sz="1300" baseline="0" dirty="0" smtClean="0">
                          <a:latin typeface="+mn-lt"/>
                          <a:cs typeface="Times New Roman" panose="02020603050405020304" pitchFamily="18" charset="0"/>
                        </a:rPr>
                        <a:t>платформы </a:t>
                      </a:r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300" dirty="0" err="1" smtClean="0">
                          <a:latin typeface="+mn-lt"/>
                          <a:cs typeface="Times New Roman" panose="02020603050405020304" pitchFamily="18" charset="0"/>
                        </a:rPr>
                        <a:t>Д</a:t>
                      </a:r>
                      <a:r>
                        <a:rPr lang="ru-RU" sz="1300" baseline="0" dirty="0" err="1" smtClean="0">
                          <a:latin typeface="+mn-lt"/>
                          <a:cs typeface="Times New Roman" panose="02020603050405020304" pitchFamily="18" charset="0"/>
                        </a:rPr>
                        <a:t>хШхВ</a:t>
                      </a:r>
                      <a:r>
                        <a:rPr lang="ru-RU" sz="1300" baseline="0" dirty="0" smtClean="0">
                          <a:latin typeface="+mn-lt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, мм</a:t>
                      </a: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3200 х 2300 х</a:t>
                      </a:r>
                      <a:r>
                        <a:rPr lang="ru-RU" sz="1300" baseline="0" dirty="0" smtClean="0">
                          <a:latin typeface="+mn-lt"/>
                          <a:cs typeface="Times New Roman" panose="02020603050405020304" pitchFamily="18" charset="0"/>
                        </a:rPr>
                        <a:t> 1600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  <a:tr h="306438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Размеры машины (</a:t>
                      </a:r>
                      <a:r>
                        <a:rPr lang="ru-RU" sz="1300" dirty="0" err="1" smtClean="0">
                          <a:latin typeface="+mn-lt"/>
                          <a:cs typeface="Times New Roman" panose="02020603050405020304" pitchFamily="18" charset="0"/>
                        </a:rPr>
                        <a:t>Д</a:t>
                      </a:r>
                      <a:r>
                        <a:rPr lang="ru-RU" sz="1300" baseline="0" dirty="0" err="1" smtClean="0">
                          <a:latin typeface="+mn-lt"/>
                          <a:cs typeface="Times New Roman" panose="02020603050405020304" pitchFamily="18" charset="0"/>
                        </a:rPr>
                        <a:t>хШхВ</a:t>
                      </a:r>
                      <a:r>
                        <a:rPr lang="ru-RU" sz="1300" baseline="0" dirty="0" smtClean="0">
                          <a:latin typeface="+mn-lt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, мм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7950 х 2750 х 3</a:t>
                      </a:r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60</a:t>
                      </a:r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0 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538330" y="155791"/>
            <a:ext cx="9062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75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Грузопассажирский</a:t>
            </a:r>
            <a:r>
              <a:rPr lang="ru-RU" sz="2275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РУСАК</a:t>
            </a:r>
            <a:r>
              <a:rPr lang="en-US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К-8 с высокой крышей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3888000" y="6480000"/>
            <a:ext cx="2228850" cy="365125"/>
          </a:xfrm>
        </p:spPr>
        <p:txBody>
          <a:bodyPr/>
          <a:lstStyle/>
          <a:p>
            <a:pPr algn="ctr"/>
            <a:fld id="{A333DC48-C5E5-478E-9F17-6EABAE257C86}" type="slidenum">
              <a:rPr lang="ru-RU">
                <a:solidFill>
                  <a:srgbClr val="002060"/>
                </a:solidFill>
                <a:cs typeface="Times New Roman" panose="02020603050405020304" pitchFamily="18" charset="0"/>
              </a:rPr>
              <a:pPr algn="ctr"/>
              <a:t>17</a:t>
            </a:fld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4707" y="3096959"/>
            <a:ext cx="1578956" cy="91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84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3888000" y="6480000"/>
            <a:ext cx="2228850" cy="365125"/>
          </a:xfrm>
        </p:spPr>
        <p:txBody>
          <a:bodyPr/>
          <a:lstStyle/>
          <a:p>
            <a:pPr algn="ctr"/>
            <a:fld id="{A333DC48-C5E5-478E-9F17-6EABAE257C86}" type="slidenum">
              <a:rPr lang="ru-RU">
                <a:solidFill>
                  <a:srgbClr val="002060"/>
                </a:solidFill>
                <a:cs typeface="Times New Roman" panose="02020603050405020304" pitchFamily="18" charset="0"/>
              </a:rPr>
              <a:pPr algn="ctr"/>
              <a:t>18</a:t>
            </a:fld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8455" y="1230249"/>
            <a:ext cx="7951382" cy="511949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23505" y="196920"/>
            <a:ext cx="7798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D13F05"/>
                </a:solidFill>
                <a:cs typeface="Times New Roman" panose="02020603050405020304" pitchFamily="18" charset="0"/>
              </a:rPr>
              <a:t>Грузопассажирский</a:t>
            </a:r>
            <a:r>
              <a:rPr lang="ru-RU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D13F05"/>
                </a:solidFill>
                <a:cs typeface="Times New Roman" panose="02020603050405020304" pitchFamily="18" charset="0"/>
              </a:rPr>
              <a:t>вариант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РУСАК</a:t>
            </a:r>
            <a:r>
              <a:rPr lang="en-US" sz="2400" b="1" dirty="0">
                <a:solidFill>
                  <a:srgbClr val="D13F05"/>
                </a:solidFill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D13F05"/>
                </a:solidFill>
                <a:cs typeface="Times New Roman" panose="02020603050405020304" pitchFamily="18" charset="0"/>
              </a:rPr>
              <a:t>К-8 с </a:t>
            </a:r>
            <a:r>
              <a:rPr lang="ru-RU" sz="2400" b="1" dirty="0">
                <a:solidFill>
                  <a:srgbClr val="D13F05"/>
                </a:solidFill>
                <a:cs typeface="Times New Roman" panose="02020603050405020304" pitchFamily="18" charset="0"/>
              </a:rPr>
              <a:t>высокой крышей</a:t>
            </a: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549" y="157179"/>
            <a:ext cx="1578956" cy="91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990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9782" y="0"/>
            <a:ext cx="305621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1467" y="985387"/>
            <a:ext cx="3691804" cy="1803600"/>
          </a:xfr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3888000" y="6480000"/>
            <a:ext cx="2228850" cy="365125"/>
          </a:xfrm>
        </p:spPr>
        <p:txBody>
          <a:bodyPr/>
          <a:lstStyle/>
          <a:p>
            <a:pPr algn="ctr"/>
            <a:fld id="{A333DC48-C5E5-478E-9F17-6EABAE257C86}" type="slidenum">
              <a:rPr lang="ru-RU">
                <a:solidFill>
                  <a:srgbClr val="002060"/>
                </a:solidFill>
                <a:cs typeface="Times New Roman" panose="02020603050405020304" pitchFamily="18" charset="0"/>
              </a:rPr>
              <a:pPr algn="ctr"/>
              <a:t>19</a:t>
            </a:fld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3466" y="4038375"/>
            <a:ext cx="3691805" cy="18036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5924" y="2345444"/>
            <a:ext cx="4060867" cy="4228967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808075" y="945061"/>
            <a:ext cx="4540101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 smtClean="0">
                <a:cs typeface="Times New Roman" panose="02020603050405020304" pitchFamily="18" charset="0"/>
              </a:rPr>
              <a:t>- 1ряд (два места): водитель и пассажир;</a:t>
            </a:r>
          </a:p>
          <a:p>
            <a:r>
              <a:rPr lang="ru-RU" sz="1700" dirty="0" smtClean="0">
                <a:cs typeface="Times New Roman" panose="02020603050405020304" pitchFamily="18" charset="0"/>
              </a:rPr>
              <a:t>- 2 ряд (два места): за первым, против хода движения;</a:t>
            </a:r>
          </a:p>
          <a:p>
            <a:r>
              <a:rPr lang="ru-RU" sz="1700" dirty="0" smtClean="0">
                <a:cs typeface="Times New Roman" panose="02020603050405020304" pitchFamily="18" charset="0"/>
              </a:rPr>
              <a:t>-</a:t>
            </a:r>
            <a:r>
              <a:rPr lang="ru-RU" sz="1700" dirty="0">
                <a:cs typeface="Times New Roman" panose="02020603050405020304" pitchFamily="18" charset="0"/>
              </a:rPr>
              <a:t> </a:t>
            </a:r>
            <a:r>
              <a:rPr lang="ru-RU" sz="1700" dirty="0" smtClean="0">
                <a:cs typeface="Times New Roman" panose="02020603050405020304" pitchFamily="18" charset="0"/>
              </a:rPr>
              <a:t>3 ряд (4 места): поперечно расположенный диван, по ходу движения </a:t>
            </a:r>
            <a:endParaRPr lang="ru-RU" sz="1700" dirty="0"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2140" y="143758"/>
            <a:ext cx="9377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D13F05"/>
                </a:solidFill>
                <a:cs typeface="Times New Roman" panose="02020603050405020304" pitchFamily="18" charset="0"/>
              </a:rPr>
              <a:t>Грузопассажирский</a:t>
            </a:r>
            <a:r>
              <a:rPr lang="ru-RU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вариант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РУСАК</a:t>
            </a:r>
            <a:r>
              <a:rPr lang="en-US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D13F05"/>
                </a:solidFill>
                <a:cs typeface="Times New Roman" panose="02020603050405020304" pitchFamily="18" charset="0"/>
              </a:rPr>
              <a:t>К-8 с </a:t>
            </a:r>
            <a:r>
              <a:rPr lang="ru-RU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высокой крышей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849782" y="3252028"/>
            <a:ext cx="2379177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700" dirty="0"/>
              <a:t>Высота в салоне – 2,0 </a:t>
            </a:r>
            <a:r>
              <a:rPr lang="ru-RU" sz="1700" dirty="0" smtClean="0"/>
              <a:t>м</a:t>
            </a:r>
            <a:endParaRPr lang="ru-RU" sz="1700" dirty="0"/>
          </a:p>
        </p:txBody>
      </p:sp>
      <p:sp>
        <p:nvSpPr>
          <p:cNvPr id="19" name="Freeform 8"/>
          <p:cNvSpPr>
            <a:spLocks/>
          </p:cNvSpPr>
          <p:nvPr/>
        </p:nvSpPr>
        <p:spPr bwMode="auto">
          <a:xfrm>
            <a:off x="671174" y="834985"/>
            <a:ext cx="614363" cy="614363"/>
          </a:xfrm>
          <a:custGeom>
            <a:avLst/>
            <a:gdLst>
              <a:gd name="T0" fmla="*/ 0 w 1708"/>
              <a:gd name="T1" fmla="*/ 1708 h 1708"/>
              <a:gd name="T2" fmla="*/ 0 w 1708"/>
              <a:gd name="T3" fmla="*/ 0 h 1708"/>
              <a:gd name="T4" fmla="*/ 1708 w 1708"/>
              <a:gd name="T5" fmla="*/ 0 h 1708"/>
              <a:gd name="T6" fmla="*/ 1708 w 1708"/>
              <a:gd name="T7" fmla="*/ 400 h 1708"/>
              <a:gd name="T8" fmla="*/ 400 w 1708"/>
              <a:gd name="T9" fmla="*/ 400 h 1708"/>
              <a:gd name="T10" fmla="*/ 400 w 1708"/>
              <a:gd name="T11" fmla="*/ 1708 h 1708"/>
              <a:gd name="T12" fmla="*/ 0 w 1708"/>
              <a:gd name="T13" fmla="*/ 1708 h 17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08" h="1708">
                <a:moveTo>
                  <a:pt x="0" y="1708"/>
                </a:moveTo>
                <a:lnTo>
                  <a:pt x="0" y="0"/>
                </a:lnTo>
                <a:lnTo>
                  <a:pt x="1708" y="0"/>
                </a:lnTo>
                <a:lnTo>
                  <a:pt x="1708" y="400"/>
                </a:lnTo>
                <a:lnTo>
                  <a:pt x="400" y="400"/>
                </a:lnTo>
                <a:lnTo>
                  <a:pt x="400" y="1708"/>
                </a:lnTo>
                <a:lnTo>
                  <a:pt x="0" y="1708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0" name="Freeform 8"/>
          <p:cNvSpPr>
            <a:spLocks/>
          </p:cNvSpPr>
          <p:nvPr/>
        </p:nvSpPr>
        <p:spPr bwMode="auto">
          <a:xfrm>
            <a:off x="6710467" y="3121817"/>
            <a:ext cx="614363" cy="614363"/>
          </a:xfrm>
          <a:custGeom>
            <a:avLst/>
            <a:gdLst>
              <a:gd name="T0" fmla="*/ 0 w 1708"/>
              <a:gd name="T1" fmla="*/ 1708 h 1708"/>
              <a:gd name="T2" fmla="*/ 0 w 1708"/>
              <a:gd name="T3" fmla="*/ 0 h 1708"/>
              <a:gd name="T4" fmla="*/ 1708 w 1708"/>
              <a:gd name="T5" fmla="*/ 0 h 1708"/>
              <a:gd name="T6" fmla="*/ 1708 w 1708"/>
              <a:gd name="T7" fmla="*/ 400 h 1708"/>
              <a:gd name="T8" fmla="*/ 400 w 1708"/>
              <a:gd name="T9" fmla="*/ 400 h 1708"/>
              <a:gd name="T10" fmla="*/ 400 w 1708"/>
              <a:gd name="T11" fmla="*/ 1708 h 1708"/>
              <a:gd name="T12" fmla="*/ 0 w 1708"/>
              <a:gd name="T13" fmla="*/ 1708 h 17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08" h="1708">
                <a:moveTo>
                  <a:pt x="0" y="1708"/>
                </a:moveTo>
                <a:lnTo>
                  <a:pt x="0" y="0"/>
                </a:lnTo>
                <a:lnTo>
                  <a:pt x="1708" y="0"/>
                </a:lnTo>
                <a:lnTo>
                  <a:pt x="1708" y="400"/>
                </a:lnTo>
                <a:lnTo>
                  <a:pt x="400" y="400"/>
                </a:lnTo>
                <a:lnTo>
                  <a:pt x="400" y="1708"/>
                </a:lnTo>
                <a:lnTo>
                  <a:pt x="0" y="1708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05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0" y="0"/>
            <a:ext cx="2828260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D13F05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325425" y="3506428"/>
            <a:ext cx="2228850" cy="296664"/>
          </a:xfrm>
        </p:spPr>
        <p:txBody>
          <a:bodyPr/>
          <a:lstStyle/>
          <a:p>
            <a:fld id="{A333DC48-C5E5-478E-9F17-6EABAE257C86}" type="slidenum">
              <a:rPr lang="ru-RU" smtClean="0"/>
              <a:t>2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237918" y="254199"/>
            <a:ext cx="58171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ru-RU" sz="3200" b="1" dirty="0" smtClean="0">
                <a:solidFill>
                  <a:srgbClr val="D13F05"/>
                </a:solidFill>
                <a:cs typeface="Times New Roman" panose="02020603050405020304" pitchFamily="18" charset="0"/>
              </a:rPr>
              <a:t>Группа</a:t>
            </a:r>
            <a:r>
              <a:rPr lang="en-US" sz="3200" b="1" dirty="0" smtClean="0">
                <a:solidFill>
                  <a:srgbClr val="D13F05"/>
                </a:solidFill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D13F05"/>
                </a:solidFill>
                <a:cs typeface="Times New Roman" panose="02020603050405020304" pitchFamily="18" charset="0"/>
              </a:rPr>
              <a:t>компаний КОМ </a:t>
            </a:r>
          </a:p>
          <a:p>
            <a:pPr algn="ctr">
              <a:lnSpc>
                <a:spcPts val="3000"/>
              </a:lnSpc>
            </a:pPr>
            <a:r>
              <a:rPr lang="ru-RU" sz="3200" b="1" dirty="0" smtClean="0">
                <a:solidFill>
                  <a:srgbClr val="D13F05"/>
                </a:solidFill>
                <a:cs typeface="Times New Roman" panose="02020603050405020304" pitchFamily="18" charset="0"/>
              </a:rPr>
              <a:t>  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30 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лет </a:t>
            </a:r>
            <a:r>
              <a:rPr lang="ru-RU" sz="3200" b="1" dirty="0">
                <a:solidFill>
                  <a:srgbClr val="D13F05"/>
                </a:solidFill>
                <a:cs typeface="Times New Roman" panose="02020603050405020304" pitchFamily="18" charset="0"/>
              </a:rPr>
              <a:t>успешной работы</a:t>
            </a:r>
          </a:p>
        </p:txBody>
      </p:sp>
      <p:sp>
        <p:nvSpPr>
          <p:cNvPr id="12" name="Номер слайда 4"/>
          <p:cNvSpPr txBox="1">
            <a:spLocks/>
          </p:cNvSpPr>
          <p:nvPr/>
        </p:nvSpPr>
        <p:spPr>
          <a:xfrm>
            <a:off x="3888000" y="648000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2</a:t>
            </a:r>
            <a:endParaRPr lang="ru-RU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6860" y="5138235"/>
            <a:ext cx="1489396" cy="919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Z:\Desktop\20200916_0934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363" y="4428812"/>
            <a:ext cx="3042370" cy="2281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Z:\Desktop\2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363" y="178446"/>
            <a:ext cx="3042370" cy="2028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Z:\Desktop\Производственный корпус 1 2399,9 кв.м.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363" y="2329221"/>
            <a:ext cx="3042370" cy="2028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943601" y="1270968"/>
            <a:ext cx="21827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Год основания: </a:t>
            </a:r>
            <a:r>
              <a:rPr lang="ru-RU" b="1" dirty="0"/>
              <a:t>1990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943601" y="1640300"/>
            <a:ext cx="3278624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1700" b="1" dirty="0">
                <a:solidFill>
                  <a:srgbClr val="D13F05"/>
                </a:solidFill>
                <a:cs typeface="Times New Roman" panose="02020603050405020304" pitchFamily="18" charset="0"/>
              </a:rPr>
              <a:t>Производственные площади:</a:t>
            </a:r>
          </a:p>
          <a:p>
            <a:r>
              <a:rPr lang="ru-RU" altLang="ru-RU" sz="1700" dirty="0" smtClean="0"/>
              <a:t>- </a:t>
            </a:r>
            <a:r>
              <a:rPr lang="ru-RU" altLang="ru-RU" sz="1700" dirty="0"/>
              <a:t>г. Набережные Челны, </a:t>
            </a:r>
            <a:r>
              <a:rPr lang="ru-RU" altLang="ru-RU" sz="1700" dirty="0" smtClean="0"/>
              <a:t>Республика Татарстан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700" dirty="0" smtClean="0"/>
              <a:t>- </a:t>
            </a:r>
            <a:r>
              <a:rPr lang="ru-RU" altLang="ru-RU" sz="1700" dirty="0"/>
              <a:t>г. </a:t>
            </a:r>
            <a:r>
              <a:rPr lang="ru-RU" altLang="ru-RU" sz="1700" dirty="0" smtClean="0"/>
              <a:t>Богородск, Нижегородская область</a:t>
            </a:r>
            <a:endParaRPr lang="ru-RU" altLang="ru-RU" sz="1700" dirty="0"/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1700" dirty="0" smtClean="0"/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700" b="1" dirty="0">
                <a:solidFill>
                  <a:srgbClr val="D13F05"/>
                </a:solidFill>
                <a:cs typeface="Times New Roman" panose="02020603050405020304" pitchFamily="18" charset="0"/>
              </a:rPr>
              <a:t>Направления деятельности: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700" b="1" dirty="0" smtClean="0"/>
              <a:t>Завод механических трансмиссий</a:t>
            </a:r>
            <a:endParaRPr lang="ru-RU" altLang="ru-RU" sz="1700" dirty="0" smtClean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700" dirty="0"/>
              <a:t>В</a:t>
            </a:r>
            <a:r>
              <a:rPr lang="ru-RU" sz="1700" dirty="0" smtClean="0"/>
              <a:t>едущий </a:t>
            </a:r>
            <a:r>
              <a:rPr lang="ru-RU" sz="1700" dirty="0"/>
              <a:t>в РФ </a:t>
            </a:r>
            <a:r>
              <a:rPr lang="ru-RU" sz="1700" dirty="0" smtClean="0"/>
              <a:t>производитель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700" dirty="0" smtClean="0"/>
              <a:t>узлов и агрегатов трансмиссий для спецтехники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ru-RU" sz="1700" b="1" dirty="0" smtClean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700" b="1" dirty="0" smtClean="0"/>
              <a:t>КОМ-Металлургия</a:t>
            </a:r>
            <a:r>
              <a:rPr lang="ru-RU" altLang="ru-RU" sz="1700" dirty="0" smtClean="0"/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700" dirty="0" smtClean="0"/>
              <a:t>Литейная оснастка и чугунные отливки, масса до 300 кг</a:t>
            </a:r>
            <a:endParaRPr lang="ru-RU" sz="1700" dirty="0"/>
          </a:p>
        </p:txBody>
      </p:sp>
      <p:pic>
        <p:nvPicPr>
          <p:cNvPr id="16" name="Picture 4" descr="Z:\Desktop\РУСАК\3 Logo ZM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69259" y="2994677"/>
            <a:ext cx="1713593" cy="868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Z:\Desktop\РУСАК\2 Logo KOM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5312" y="1586767"/>
            <a:ext cx="1221485" cy="74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Z:\Desktop\РУСАК\6 Logo KOM Met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2223" y="4859903"/>
            <a:ext cx="2278285" cy="55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8975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9261" y="4016639"/>
            <a:ext cx="4650404" cy="2313091"/>
          </a:xfrm>
          <a:prstGeom prst="rect">
            <a:avLst/>
          </a:prstGeom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3888000" y="6480000"/>
            <a:ext cx="2228850" cy="365125"/>
          </a:xfrm>
        </p:spPr>
        <p:txBody>
          <a:bodyPr/>
          <a:lstStyle/>
          <a:p>
            <a:pPr algn="ctr"/>
            <a:fld id="{A333DC48-C5E5-478E-9F17-6EABAE257C86}" type="slidenum">
              <a:rPr lang="ru-RU">
                <a:solidFill>
                  <a:srgbClr val="002060"/>
                </a:solidFill>
                <a:cs typeface="Times New Roman" panose="02020603050405020304" pitchFamily="18" charset="0"/>
              </a:rPr>
              <a:pPr algn="ctr"/>
              <a:t>20</a:t>
            </a:fld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9278" y="144000"/>
            <a:ext cx="84104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75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Грузовой</a:t>
            </a:r>
            <a:r>
              <a:rPr lang="ru-RU" sz="2275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вариант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РУСАК</a:t>
            </a:r>
            <a:r>
              <a:rPr lang="en-US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К-8 со спальным местом</a:t>
            </a: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0704214"/>
              </p:ext>
            </p:extLst>
          </p:nvPr>
        </p:nvGraphicFramePr>
        <p:xfrm>
          <a:off x="4533986" y="858883"/>
          <a:ext cx="4766642" cy="27282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1603"/>
                <a:gridCol w="1825039"/>
              </a:tblGrid>
              <a:tr h="306438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Модель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РУСАК К-8/39944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  <a:tr h="4785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Стоимость (с НДС)</a:t>
                      </a:r>
                    </a:p>
                    <a:p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базовой комплектации с утепленной кабиной,</a:t>
                      </a:r>
                      <a:r>
                        <a:rPr lang="ru-RU" sz="1300" baseline="0" dirty="0" smtClean="0">
                          <a:latin typeface="+mn-lt"/>
                          <a:cs typeface="Times New Roman" panose="02020603050405020304" pitchFamily="18" charset="0"/>
                        </a:rPr>
                        <a:t> лебедкой</a:t>
                      </a:r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, системой подкачки</a:t>
                      </a:r>
                      <a:r>
                        <a:rPr lang="ru-RU" sz="1300" baseline="0" dirty="0" smtClean="0">
                          <a:latin typeface="+mn-lt"/>
                          <a:cs typeface="Times New Roman" panose="02020603050405020304" pitchFamily="18" charset="0"/>
                        </a:rPr>
                        <a:t> шин,</a:t>
                      </a:r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 руб.  </a:t>
                      </a: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7 450 000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 (до 30.06.2021)</a:t>
                      </a:r>
                    </a:p>
                  </a:txBody>
                  <a:tcPr marL="74295" marR="74295" marT="37148" marB="37148" anchor="ctr"/>
                </a:tc>
              </a:tr>
              <a:tr h="294986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Число мест (включая водительское)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4…6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  <a:tr h="340715">
                <a:tc>
                  <a:txBody>
                    <a:bodyPr/>
                    <a:lstStyle/>
                    <a:p>
                      <a:r>
                        <a:rPr lang="ru-RU" sz="1300" baseline="0" dirty="0" smtClean="0">
                          <a:latin typeface="+mn-lt"/>
                          <a:cs typeface="Times New Roman" panose="02020603050405020304" pitchFamily="18" charset="0"/>
                        </a:rPr>
                        <a:t>Грузоподъемность, кг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2800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  <a:tr h="306438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Полная масса, кг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9000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  <a:tr h="306438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Размер платформы* (Д</a:t>
                      </a:r>
                      <a:r>
                        <a:rPr lang="ru-RU" sz="1300" baseline="0" dirty="0" smtClean="0">
                          <a:latin typeface="+mn-lt"/>
                          <a:cs typeface="Times New Roman" panose="02020603050405020304" pitchFamily="18" charset="0"/>
                        </a:rPr>
                        <a:t> х Ш)</a:t>
                      </a:r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, мм 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4150 х 2300 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  <a:tr h="306438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Размеры</a:t>
                      </a:r>
                      <a:r>
                        <a:rPr lang="ru-RU" sz="1300" baseline="0" dirty="0" smtClean="0">
                          <a:latin typeface="+mn-lt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(Д</a:t>
                      </a:r>
                      <a:r>
                        <a:rPr lang="ru-RU" sz="1300" baseline="0" dirty="0" smtClean="0">
                          <a:latin typeface="+mn-lt"/>
                          <a:cs typeface="Times New Roman" panose="02020603050405020304" pitchFamily="18" charset="0"/>
                        </a:rPr>
                        <a:t> х Ш х В)</a:t>
                      </a:r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, мм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7850 х 2750 х 3100** 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271" y="858883"/>
            <a:ext cx="4033406" cy="230068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533986" y="3600660"/>
            <a:ext cx="28504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i="1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* Высота платформы по согласованию</a:t>
            </a:r>
            <a:endParaRPr lang="ru-RU" sz="1200" i="1" dirty="0">
              <a:solidFill>
                <a:schemeClr val="dk1"/>
              </a:solidFill>
              <a:cs typeface="Times New Roman" panose="02020603050405020304" pitchFamily="18" charset="0"/>
            </a:endParaRPr>
          </a:p>
          <a:p>
            <a:r>
              <a:rPr lang="ru-RU" sz="1200" i="1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** Высота по кабине</a:t>
            </a:r>
            <a:endParaRPr lang="ru-RU" sz="1200" i="1" dirty="0">
              <a:solidFill>
                <a:schemeClr val="dk1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50168" y="3297798"/>
            <a:ext cx="341147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 smtClean="0">
                <a:cs typeface="Times New Roman" panose="02020603050405020304" pitchFamily="18" charset="0"/>
              </a:rPr>
              <a:t>Кабина оснащена спальным местом размером </a:t>
            </a:r>
            <a:r>
              <a:rPr lang="ru-RU" sz="1700" dirty="0">
                <a:cs typeface="Times New Roman" panose="02020603050405020304" pitchFamily="18" charset="0"/>
              </a:rPr>
              <a:t>0,6 х </a:t>
            </a:r>
            <a:r>
              <a:rPr lang="ru-RU" sz="1700" dirty="0" smtClean="0">
                <a:cs typeface="Times New Roman" panose="02020603050405020304" pitchFamily="18" charset="0"/>
              </a:rPr>
              <a:t>2,0 м</a:t>
            </a:r>
            <a:endParaRPr lang="ru-RU" sz="17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243" y="4122853"/>
            <a:ext cx="4145280" cy="2061845"/>
          </a:xfrm>
          <a:prstGeom prst="rect">
            <a:avLst/>
          </a:prstGeom>
        </p:spPr>
      </p:pic>
      <p:sp>
        <p:nvSpPr>
          <p:cNvPr id="15" name="Freeform 8"/>
          <p:cNvSpPr>
            <a:spLocks/>
          </p:cNvSpPr>
          <p:nvPr/>
        </p:nvSpPr>
        <p:spPr bwMode="auto">
          <a:xfrm>
            <a:off x="509278" y="3159569"/>
            <a:ext cx="614363" cy="614363"/>
          </a:xfrm>
          <a:custGeom>
            <a:avLst/>
            <a:gdLst>
              <a:gd name="T0" fmla="*/ 0 w 1708"/>
              <a:gd name="T1" fmla="*/ 1708 h 1708"/>
              <a:gd name="T2" fmla="*/ 0 w 1708"/>
              <a:gd name="T3" fmla="*/ 0 h 1708"/>
              <a:gd name="T4" fmla="*/ 1708 w 1708"/>
              <a:gd name="T5" fmla="*/ 0 h 1708"/>
              <a:gd name="T6" fmla="*/ 1708 w 1708"/>
              <a:gd name="T7" fmla="*/ 400 h 1708"/>
              <a:gd name="T8" fmla="*/ 400 w 1708"/>
              <a:gd name="T9" fmla="*/ 400 h 1708"/>
              <a:gd name="T10" fmla="*/ 400 w 1708"/>
              <a:gd name="T11" fmla="*/ 1708 h 1708"/>
              <a:gd name="T12" fmla="*/ 0 w 1708"/>
              <a:gd name="T13" fmla="*/ 1708 h 17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08" h="1708">
                <a:moveTo>
                  <a:pt x="0" y="1708"/>
                </a:moveTo>
                <a:lnTo>
                  <a:pt x="0" y="0"/>
                </a:lnTo>
                <a:lnTo>
                  <a:pt x="1708" y="0"/>
                </a:lnTo>
                <a:lnTo>
                  <a:pt x="1708" y="400"/>
                </a:lnTo>
                <a:lnTo>
                  <a:pt x="400" y="400"/>
                </a:lnTo>
                <a:lnTo>
                  <a:pt x="400" y="1708"/>
                </a:lnTo>
                <a:lnTo>
                  <a:pt x="0" y="1708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47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366" b="9019"/>
          <a:stretch/>
        </p:blipFill>
        <p:spPr>
          <a:xfrm>
            <a:off x="273593" y="1097004"/>
            <a:ext cx="9228370" cy="5391207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3888000" y="6480000"/>
            <a:ext cx="2228850" cy="365125"/>
          </a:xfrm>
        </p:spPr>
        <p:txBody>
          <a:bodyPr/>
          <a:lstStyle/>
          <a:p>
            <a:pPr algn="ctr"/>
            <a:fld id="{A333DC48-C5E5-478E-9F17-6EABAE257C86}" type="slidenum">
              <a:rPr lang="ru-RU">
                <a:solidFill>
                  <a:srgbClr val="002060"/>
                </a:solidFill>
                <a:cs typeface="Times New Roman" panose="02020603050405020304" pitchFamily="18" charset="0"/>
              </a:rPr>
              <a:pPr algn="ctr"/>
              <a:t>21</a:t>
            </a:fld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294" y="188954"/>
            <a:ext cx="1579562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8600" y="188954"/>
            <a:ext cx="8407400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45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3898" y="3958344"/>
            <a:ext cx="4968938" cy="2162269"/>
          </a:xfrm>
          <a:prstGeom prst="rect">
            <a:avLst/>
          </a:prstGeom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3888000" y="6480000"/>
            <a:ext cx="2228850" cy="365125"/>
          </a:xfrm>
        </p:spPr>
        <p:txBody>
          <a:bodyPr/>
          <a:lstStyle/>
          <a:p>
            <a:pPr algn="ctr"/>
            <a:fld id="{A333DC48-C5E5-478E-9F17-6EABAE257C86}" type="slidenum">
              <a:rPr lang="ru-RU">
                <a:solidFill>
                  <a:srgbClr val="002060"/>
                </a:solidFill>
                <a:cs typeface="Times New Roman" panose="02020603050405020304" pitchFamily="18" charset="0"/>
              </a:rPr>
              <a:pPr algn="ctr"/>
              <a:t>22</a:t>
            </a:fld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02220" y="178490"/>
            <a:ext cx="7270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75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b="1" dirty="0" smtClean="0">
                <a:solidFill>
                  <a:srgbClr val="D13F05"/>
                </a:solidFill>
                <a:cs typeface="Times New Roman" panose="02020603050405020304" pitchFamily="18" charset="0"/>
              </a:rPr>
              <a:t>Грузовой</a:t>
            </a:r>
            <a:r>
              <a:rPr lang="ru-RU" sz="2275" i="1" dirty="0" smtClean="0">
                <a:solidFill>
                  <a:srgbClr val="D13F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РУСАК</a:t>
            </a:r>
            <a:r>
              <a:rPr lang="en-US" sz="2800" b="1" dirty="0" smtClean="0">
                <a:solidFill>
                  <a:srgbClr val="D13F05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K-8</a:t>
            </a:r>
            <a:r>
              <a:rPr lang="ru-RU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 с бортовой платформой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843898" y="3642414"/>
            <a:ext cx="3058732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i="1" dirty="0">
                <a:solidFill>
                  <a:schemeClr val="dk1"/>
                </a:solidFill>
                <a:cs typeface="Times New Roman" panose="02020603050405020304" pitchFamily="18" charset="0"/>
              </a:rPr>
              <a:t>* </a:t>
            </a:r>
            <a:r>
              <a:rPr lang="ru-RU" sz="1300" i="1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Высота платформы по согласованию</a:t>
            </a:r>
            <a:endParaRPr lang="ru-RU" sz="1300" i="1" dirty="0">
              <a:solidFill>
                <a:schemeClr val="dk1"/>
              </a:solidFill>
              <a:cs typeface="Times New Roman" panose="02020603050405020304" pitchFamily="18" charset="0"/>
            </a:endParaRPr>
          </a:p>
        </p:txBody>
      </p:sp>
      <p:pic>
        <p:nvPicPr>
          <p:cNvPr id="18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166" y="1194414"/>
            <a:ext cx="4126744" cy="2448000"/>
          </a:xfr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230" y="3672613"/>
            <a:ext cx="3792070" cy="2448000"/>
          </a:xfrm>
          <a:prstGeom prst="rect">
            <a:avLst/>
          </a:prstGeom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5099725"/>
              </p:ext>
            </p:extLst>
          </p:nvPr>
        </p:nvGraphicFramePr>
        <p:xfrm>
          <a:off x="4869712" y="795958"/>
          <a:ext cx="4502976" cy="27282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4966"/>
                <a:gridCol w="1548010"/>
              </a:tblGrid>
              <a:tr h="306438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Модель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РУСАК К-8/39945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  <a:tr h="4785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Стоимость (с НДС)</a:t>
                      </a:r>
                    </a:p>
                    <a:p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базовой комплектации с утепленной кабиной,</a:t>
                      </a:r>
                      <a:r>
                        <a:rPr lang="ru-RU" sz="1300" baseline="0" dirty="0" smtClean="0">
                          <a:latin typeface="+mn-lt"/>
                          <a:cs typeface="Times New Roman" panose="02020603050405020304" pitchFamily="18" charset="0"/>
                        </a:rPr>
                        <a:t> лебедкой</a:t>
                      </a:r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,  системой подкачки</a:t>
                      </a:r>
                      <a:r>
                        <a:rPr lang="ru-RU" sz="1300" baseline="0" dirty="0" smtClean="0">
                          <a:latin typeface="+mn-lt"/>
                          <a:cs typeface="Times New Roman" panose="02020603050405020304" pitchFamily="18" charset="0"/>
                        </a:rPr>
                        <a:t> шин,</a:t>
                      </a:r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 руб.</a:t>
                      </a: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n-lt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 200 000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 (до 30.06.2021)</a:t>
                      </a:r>
                    </a:p>
                  </a:txBody>
                  <a:tcPr marL="74295" marR="74295" marT="37148" marB="37148" anchor="ctr"/>
                </a:tc>
              </a:tr>
              <a:tr h="294986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Число мест (включая водительское)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2…3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  <a:tr h="340715">
                <a:tc>
                  <a:txBody>
                    <a:bodyPr/>
                    <a:lstStyle/>
                    <a:p>
                      <a:r>
                        <a:rPr lang="ru-RU" sz="1300" baseline="0" dirty="0" smtClean="0">
                          <a:latin typeface="+mn-lt"/>
                          <a:cs typeface="Times New Roman" panose="02020603050405020304" pitchFamily="18" charset="0"/>
                        </a:rPr>
                        <a:t>Грузоподъемность, кг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3000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  <a:tr h="306438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Полная масса, кг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9000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  <a:tr h="306438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Размер платформы* (Д</a:t>
                      </a:r>
                      <a:r>
                        <a:rPr lang="ru-RU" sz="1300" baseline="0" dirty="0" smtClean="0">
                          <a:latin typeface="+mn-lt"/>
                          <a:cs typeface="Times New Roman" panose="02020603050405020304" pitchFamily="18" charset="0"/>
                        </a:rPr>
                        <a:t> х Ш)</a:t>
                      </a:r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, мм 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4750 х 2300 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  <a:tr h="306438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Размеры (Д</a:t>
                      </a:r>
                      <a:r>
                        <a:rPr lang="ru-RU" sz="1300" baseline="0" dirty="0" smtClean="0">
                          <a:latin typeface="+mn-lt"/>
                          <a:cs typeface="Times New Roman" panose="02020603050405020304" pitchFamily="18" charset="0"/>
                        </a:rPr>
                        <a:t> х Ш х В)</a:t>
                      </a:r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, мм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7850 х 2750 х 3100 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</a:tbl>
          </a:graphicData>
        </a:graphic>
      </p:graphicFrame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151" y="247685"/>
            <a:ext cx="1584325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58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405" b="7190"/>
          <a:stretch/>
        </p:blipFill>
        <p:spPr>
          <a:xfrm>
            <a:off x="1353703" y="1027345"/>
            <a:ext cx="8443320" cy="5158917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3888000" y="6480000"/>
            <a:ext cx="2228850" cy="365125"/>
          </a:xfrm>
        </p:spPr>
        <p:txBody>
          <a:bodyPr/>
          <a:lstStyle/>
          <a:p>
            <a:pPr algn="ctr"/>
            <a:fld id="{A333DC48-C5E5-478E-9F17-6EABAE257C86}" type="slidenum">
              <a:rPr lang="ru-RU">
                <a:solidFill>
                  <a:srgbClr val="002060"/>
                </a:solidFill>
                <a:cs typeface="Times New Roman" panose="02020603050405020304" pitchFamily="18" charset="0"/>
              </a:rPr>
              <a:pPr algn="ctr"/>
              <a:t>23</a:t>
            </a:fld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8080" y="172926"/>
            <a:ext cx="7327900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602" y="246886"/>
            <a:ext cx="1584325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1243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3888000" y="6480000"/>
            <a:ext cx="2228850" cy="365125"/>
          </a:xfrm>
        </p:spPr>
        <p:txBody>
          <a:bodyPr/>
          <a:lstStyle/>
          <a:p>
            <a:pPr algn="ctr"/>
            <a:fld id="{A333DC48-C5E5-478E-9F17-6EABAE257C86}" type="slidenum">
              <a:rPr lang="ru-RU">
                <a:solidFill>
                  <a:srgbClr val="002060"/>
                </a:solidFill>
                <a:cs typeface="Times New Roman" panose="02020603050405020304" pitchFamily="18" charset="0"/>
              </a:rPr>
              <a:pPr algn="ctr"/>
              <a:t>24</a:t>
            </a:fld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5741" y="144000"/>
            <a:ext cx="729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РУСАК</a:t>
            </a:r>
            <a:r>
              <a:rPr lang="ru-RU" sz="2800" b="1" dirty="0" smtClean="0">
                <a:solidFill>
                  <a:srgbClr val="D13F05"/>
                </a:solidFill>
                <a:cs typeface="Times New Roman" panose="02020603050405020304" pitchFamily="18" charset="0"/>
              </a:rPr>
              <a:t> К-8 / 3994 Гибрид</a:t>
            </a:r>
            <a:endParaRPr lang="ru-RU" sz="2800" b="1" dirty="0">
              <a:solidFill>
                <a:srgbClr val="D13F05"/>
              </a:solidFill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855" y="997097"/>
            <a:ext cx="3497617" cy="233221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857" y="3630622"/>
            <a:ext cx="3497617" cy="233221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5617" y="3797154"/>
            <a:ext cx="3247873" cy="2165681"/>
          </a:xfrm>
          <a:prstGeom prst="rect">
            <a:avLst/>
          </a:prstGeom>
        </p:spPr>
      </p:pic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5212278"/>
              </p:ext>
            </p:extLst>
          </p:nvPr>
        </p:nvGraphicFramePr>
        <p:xfrm>
          <a:off x="4385321" y="975832"/>
          <a:ext cx="5008170" cy="2624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2179"/>
                <a:gridCol w="2605991"/>
              </a:tblGrid>
              <a:tr h="306438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Модель  РУСАК К-8 / 3994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aseline="0" dirty="0" smtClean="0">
                          <a:latin typeface="+mn-lt"/>
                          <a:cs typeface="Times New Roman" panose="02020603050405020304" pitchFamily="18" charset="0"/>
                        </a:rPr>
                        <a:t>Гибрид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  <a:tr h="4785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 Силовая</a:t>
                      </a:r>
                      <a:r>
                        <a:rPr lang="ru-RU" sz="1300" baseline="0" dirty="0" smtClean="0">
                          <a:latin typeface="+mn-lt"/>
                          <a:cs typeface="Times New Roman" panose="02020603050405020304" pitchFamily="18" charset="0"/>
                        </a:rPr>
                        <a:t> установка</a:t>
                      </a:r>
                      <a:endParaRPr lang="ru-RU" sz="1300" dirty="0" smtClean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Две синхронно работающих гибридных силовых</a:t>
                      </a:r>
                      <a:r>
                        <a:rPr lang="ru-RU" sz="1300" baseline="0" dirty="0" smtClean="0">
                          <a:latin typeface="+mn-lt"/>
                          <a:cs typeface="Times New Roman" panose="02020603050405020304" pitchFamily="18" charset="0"/>
                        </a:rPr>
                        <a:t> установки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  <a:tr h="285767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ДВС 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aseline="0" dirty="0" smtClean="0">
                          <a:latin typeface="+mn-lt"/>
                          <a:cs typeface="Times New Roman" panose="02020603050405020304" pitchFamily="18" charset="0"/>
                        </a:rPr>
                        <a:t>2 мотора, бензиновые</a:t>
                      </a:r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, 1.2 л.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  <a:tr h="34071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Мощность</a:t>
                      </a:r>
                      <a:r>
                        <a:rPr lang="ru-RU" sz="13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 тяговых электродвигателей, кВт</a:t>
                      </a:r>
                      <a:endParaRPr lang="ru-RU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2 х 75 </a:t>
                      </a:r>
                      <a:endParaRPr lang="ru-RU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  <a:tr h="306438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Тип трансмиссии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Электромеханическая,</a:t>
                      </a:r>
                      <a:r>
                        <a:rPr lang="ru-RU" sz="1300" baseline="0" dirty="0" smtClean="0">
                          <a:latin typeface="+mn-lt"/>
                          <a:cs typeface="Times New Roman" panose="02020603050405020304" pitchFamily="18" charset="0"/>
                        </a:rPr>
                        <a:t> бесступенчатая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  <a:tr h="306438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Тяговые АКБ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Литий-ионные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  <a:tr h="306438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Напряжение бортовой сети, В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260…320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</a:tbl>
          </a:graphicData>
        </a:graphic>
      </p:graphicFrame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5320" y="3865614"/>
            <a:ext cx="1584325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716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3" y="3690990"/>
            <a:ext cx="9918701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433849" y="984151"/>
            <a:ext cx="8981989" cy="229663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200"/>
              </a:spcBef>
              <a:buNone/>
            </a:pPr>
            <a:r>
              <a:rPr lang="ru-RU" altLang="ru-RU" sz="1700" dirty="0" smtClean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Улучшение </a:t>
            </a:r>
            <a:r>
              <a:rPr lang="ru-RU" altLang="ru-RU" sz="17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экологической безопасности - уменьшение выбросов  вредных веществ в </a:t>
            </a:r>
            <a:r>
              <a:rPr lang="ru-RU" altLang="ru-RU" sz="1700" dirty="0" smtClean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атмосферу</a:t>
            </a:r>
          </a:p>
          <a:p>
            <a:pPr marL="0" lvl="1" indent="0">
              <a:lnSpc>
                <a:spcPct val="100000"/>
              </a:lnSpc>
              <a:spcBef>
                <a:spcPts val="200"/>
              </a:spcBef>
              <a:buNone/>
            </a:pPr>
            <a:endParaRPr lang="ru-RU" altLang="ru-RU" sz="1700" dirty="0" smtClean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1" indent="0">
              <a:lnSpc>
                <a:spcPct val="100000"/>
              </a:lnSpc>
              <a:spcBef>
                <a:spcPts val="200"/>
              </a:spcBef>
              <a:buNone/>
            </a:pPr>
            <a:r>
              <a:rPr lang="ru-RU" altLang="ru-RU" sz="1700" dirty="0" smtClean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Улучшение </a:t>
            </a:r>
            <a:r>
              <a:rPr lang="ru-RU" altLang="ru-RU" sz="17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показателей тягово-скоростных свойств и проходимости за счет </a:t>
            </a:r>
            <a:endParaRPr lang="ru-RU" altLang="ru-RU" sz="1700" dirty="0" smtClean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1" indent="0">
              <a:lnSpc>
                <a:spcPct val="100000"/>
              </a:lnSpc>
              <a:spcBef>
                <a:spcPts val="200"/>
              </a:spcBef>
              <a:buNone/>
            </a:pPr>
            <a:r>
              <a:rPr lang="ru-RU" altLang="ru-RU" sz="1700" dirty="0" smtClean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особенностей </a:t>
            </a:r>
            <a:r>
              <a:rPr lang="ru-RU" altLang="ru-RU" sz="17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работы тяговых электродвигателей и бесступенчатой </a:t>
            </a:r>
            <a:r>
              <a:rPr lang="ru-RU" altLang="ru-RU" sz="1700" dirty="0" smtClean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трансмиссии</a:t>
            </a:r>
          </a:p>
          <a:p>
            <a:pPr marL="0" lvl="1" indent="0">
              <a:lnSpc>
                <a:spcPct val="100000"/>
              </a:lnSpc>
              <a:spcBef>
                <a:spcPts val="200"/>
              </a:spcBef>
              <a:buNone/>
            </a:pPr>
            <a:endParaRPr lang="ru-RU" altLang="ru-RU" sz="1700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200"/>
              </a:spcBef>
              <a:buNone/>
            </a:pPr>
            <a:r>
              <a:rPr lang="ru-RU" altLang="ru-RU" sz="1700" dirty="0" smtClean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Упрощение </a:t>
            </a:r>
            <a:r>
              <a:rPr lang="ru-RU" altLang="ru-RU" sz="17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процесса запуска ДВС, улучшение работы машин при низких температурах в зимних условиях </a:t>
            </a:r>
            <a:r>
              <a:rPr lang="ru-RU" altLang="ru-RU" sz="1700" dirty="0" smtClean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АЗРФ </a:t>
            </a:r>
          </a:p>
          <a:p>
            <a:pPr marL="0" indent="0">
              <a:lnSpc>
                <a:spcPct val="100000"/>
              </a:lnSpc>
              <a:spcBef>
                <a:spcPts val="200"/>
              </a:spcBef>
              <a:buNone/>
            </a:pPr>
            <a:endParaRPr lang="ru-RU" altLang="ru-RU" sz="1700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200"/>
              </a:spcBef>
              <a:buNone/>
            </a:pPr>
            <a:r>
              <a:rPr lang="ru-RU" altLang="ru-RU" sz="1700" dirty="0" smtClean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Реализация </a:t>
            </a:r>
            <a:r>
              <a:rPr lang="ru-RU" altLang="ru-RU" sz="17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функции мобильной электростанции за счет </a:t>
            </a:r>
            <a:r>
              <a:rPr lang="ru-RU" altLang="ru-RU" sz="1700" dirty="0" smtClean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отбора электроэнергии </a:t>
            </a:r>
            <a:r>
              <a:rPr lang="ru-RU" altLang="ru-RU" sz="17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для внешних потребителей (20…70 кВт</a:t>
            </a:r>
            <a:r>
              <a:rPr lang="ru-RU" altLang="ru-RU" sz="1700" dirty="0" smtClean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.), что может иметь большое значение при выполнении спасательных операций</a:t>
            </a:r>
            <a:endParaRPr lang="ru-RU" altLang="ru-RU" sz="1700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8873" y="3956818"/>
            <a:ext cx="2920506" cy="21903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281" y="3956818"/>
            <a:ext cx="2934683" cy="2201013"/>
          </a:xfrm>
          <a:prstGeom prst="rect">
            <a:avLst/>
          </a:prstGeom>
        </p:spPr>
      </p:pic>
      <p:sp>
        <p:nvSpPr>
          <p:cNvPr id="11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3888000" y="6480000"/>
            <a:ext cx="2228850" cy="365125"/>
          </a:xfrm>
        </p:spPr>
        <p:txBody>
          <a:bodyPr/>
          <a:lstStyle/>
          <a:p>
            <a:pPr algn="ctr"/>
            <a:fld id="{A333DC48-C5E5-478E-9F17-6EABAE257C86}" type="slidenum">
              <a:rPr lang="ru-RU">
                <a:solidFill>
                  <a:srgbClr val="002060"/>
                </a:solidFill>
                <a:cs typeface="Times New Roman" panose="02020603050405020304" pitchFamily="18" charset="0"/>
              </a:rPr>
              <a:pPr algn="ctr"/>
              <a:t>25</a:t>
            </a:fld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6409" y="187550"/>
            <a:ext cx="9212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D13F05"/>
                </a:solidFill>
                <a:cs typeface="Times New Roman" panose="02020603050405020304" pitchFamily="18" charset="0"/>
              </a:rPr>
              <a:t>Особенности машин с гибридной силовой установкой</a:t>
            </a:r>
            <a:endParaRPr lang="ru-RU" sz="2800" b="1" dirty="0">
              <a:solidFill>
                <a:srgbClr val="D13F05"/>
              </a:solidFill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872" y="846647"/>
            <a:ext cx="609600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3937" y="827733"/>
            <a:ext cx="609600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442" y="3956818"/>
            <a:ext cx="3252256" cy="2190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57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3DC48-C5E5-478E-9F17-6EABAE257C86}" type="slidenum">
              <a:rPr lang="ru-RU" smtClean="0"/>
              <a:t>26</a:t>
            </a:fld>
            <a:endParaRPr lang="ru-RU"/>
          </a:p>
        </p:txBody>
      </p:sp>
      <p:sp>
        <p:nvSpPr>
          <p:cNvPr id="6" name="Номер слайда 7"/>
          <p:cNvSpPr txBox="1">
            <a:spLocks/>
          </p:cNvSpPr>
          <p:nvPr/>
        </p:nvSpPr>
        <p:spPr>
          <a:xfrm>
            <a:off x="3888000" y="648000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333DC48-C5E5-478E-9F17-6EABAE257C86}" type="slidenum">
              <a:rPr lang="ru-RU">
                <a:solidFill>
                  <a:srgbClr val="002060"/>
                </a:solidFill>
                <a:cs typeface="Times New Roman" panose="02020603050405020304" pitchFamily="18" charset="0"/>
              </a:rPr>
              <a:pPr algn="ctr"/>
              <a:t>26</a:t>
            </a:fld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378" y="1052257"/>
            <a:ext cx="4446375" cy="221160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53" y="3666701"/>
            <a:ext cx="4856363" cy="241553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0034" y="3764690"/>
            <a:ext cx="4676134" cy="2325889"/>
          </a:xfrm>
          <a:prstGeom prst="rect">
            <a:avLst/>
          </a:prstGeom>
        </p:spPr>
      </p:pic>
      <p:graphicFrame>
        <p:nvGraphicFramePr>
          <p:cNvPr id="14" name="Таблица 13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499789643"/>
              </p:ext>
            </p:extLst>
          </p:nvPr>
        </p:nvGraphicFramePr>
        <p:xfrm>
          <a:off x="4567056" y="938472"/>
          <a:ext cx="4872782" cy="27282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456"/>
                <a:gridCol w="1783326"/>
              </a:tblGrid>
              <a:tr h="306438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Модель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РУСАК К-6/399511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/>
                </a:tc>
              </a:tr>
              <a:tr h="4785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Стоимость (с НДС)</a:t>
                      </a:r>
                    </a:p>
                    <a:p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базовой комплектации с</a:t>
                      </a:r>
                      <a:r>
                        <a:rPr lang="ru-RU" sz="1300" baseline="0" dirty="0" smtClean="0"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утепленной кабиной,</a:t>
                      </a:r>
                      <a:r>
                        <a:rPr lang="ru-RU" sz="1300" baseline="0" dirty="0" smtClean="0">
                          <a:latin typeface="+mn-lt"/>
                          <a:cs typeface="Times New Roman" panose="02020603050405020304" pitchFamily="18" charset="0"/>
                        </a:rPr>
                        <a:t> лебедкой</a:t>
                      </a:r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,  системой подкачки</a:t>
                      </a:r>
                      <a:r>
                        <a:rPr lang="ru-RU" sz="1300" baseline="0" dirty="0" smtClean="0">
                          <a:latin typeface="+mn-lt"/>
                          <a:cs typeface="Times New Roman" panose="02020603050405020304" pitchFamily="18" charset="0"/>
                        </a:rPr>
                        <a:t> шин,</a:t>
                      </a:r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 руб. 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6 150 000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 (до 30.06.2021)</a:t>
                      </a:r>
                    </a:p>
                  </a:txBody>
                  <a:tcPr marL="74295" marR="74295" marT="37148" marB="37148" anchor="ctr"/>
                </a:tc>
              </a:tr>
              <a:tr h="294986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Число мест</a:t>
                      </a:r>
                      <a:r>
                        <a:rPr lang="en-US" sz="1300" dirty="0" smtClean="0">
                          <a:latin typeface="+mn-lt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включая</a:t>
                      </a:r>
                      <a:r>
                        <a:rPr lang="ru-RU" sz="1300" baseline="0" dirty="0" smtClean="0">
                          <a:latin typeface="+mn-lt"/>
                          <a:cs typeface="Times New Roman" panose="02020603050405020304" pitchFamily="18" charset="0"/>
                        </a:rPr>
                        <a:t> водительское)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8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  <a:tr h="340715">
                <a:tc>
                  <a:txBody>
                    <a:bodyPr/>
                    <a:lstStyle/>
                    <a:p>
                      <a:r>
                        <a:rPr lang="ru-RU" sz="1300" baseline="0" dirty="0" smtClean="0">
                          <a:latin typeface="+mn-lt"/>
                          <a:cs typeface="Times New Roman" panose="02020603050405020304" pitchFamily="18" charset="0"/>
                        </a:rPr>
                        <a:t>Снаряженная масса, кг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4800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  <a:tr h="306438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Полная масса, кг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6500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  <a:tr h="306438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Колесная</a:t>
                      </a:r>
                      <a:r>
                        <a:rPr lang="ru-RU" sz="1300" baseline="0" dirty="0" smtClean="0">
                          <a:latin typeface="+mn-lt"/>
                          <a:cs typeface="Times New Roman" panose="02020603050405020304" pitchFamily="18" charset="0"/>
                        </a:rPr>
                        <a:t> формула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6х6/4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  <a:tr h="306438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Размеры (Д</a:t>
                      </a:r>
                      <a:r>
                        <a:rPr lang="ru-RU" sz="1300" baseline="0" dirty="0" smtClean="0">
                          <a:latin typeface="+mn-lt"/>
                          <a:cs typeface="Times New Roman" panose="02020603050405020304" pitchFamily="18" charset="0"/>
                        </a:rPr>
                        <a:t> х Ш х В)</a:t>
                      </a:r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, мм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6000 х 2750 х 3100 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353670" y="144000"/>
            <a:ext cx="8086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D13F05"/>
                </a:solidFill>
                <a:cs typeface="Times New Roman" panose="02020603050405020304" pitchFamily="18" charset="0"/>
              </a:rPr>
              <a:t>Пассажирский</a:t>
            </a:r>
            <a:r>
              <a:rPr lang="ru-RU" sz="2275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РУСАК</a:t>
            </a:r>
            <a:r>
              <a:rPr lang="ru-RU" sz="2800" b="1" dirty="0" smtClean="0">
                <a:solidFill>
                  <a:srgbClr val="D13F05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K-6</a:t>
            </a:r>
            <a:r>
              <a:rPr lang="ru-RU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 / 399511</a:t>
            </a: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601" y="144207"/>
            <a:ext cx="1584325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046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778" y="1113079"/>
            <a:ext cx="8328212" cy="5211775"/>
          </a:xfrm>
          <a:prstGeom prst="rect">
            <a:avLst/>
          </a:prstGeom>
        </p:spPr>
      </p:pic>
      <p:sp>
        <p:nvSpPr>
          <p:cNvPr id="6" name="Номер слайда 7"/>
          <p:cNvSpPr txBox="1">
            <a:spLocks/>
          </p:cNvSpPr>
          <p:nvPr/>
        </p:nvSpPr>
        <p:spPr>
          <a:xfrm>
            <a:off x="3888000" y="648000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333DC48-C5E5-478E-9F17-6EABAE257C86}" type="slidenum">
              <a:rPr lang="ru-RU">
                <a:solidFill>
                  <a:srgbClr val="002060"/>
                </a:solidFill>
                <a:cs typeface="Times New Roman" panose="02020603050405020304" pitchFamily="18" charset="0"/>
              </a:rPr>
              <a:pPr algn="ctr"/>
              <a:t>27</a:t>
            </a:fld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53670" y="144000"/>
            <a:ext cx="79072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Пассажирский</a:t>
            </a:r>
            <a:r>
              <a:rPr lang="ru-RU" sz="2275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РУСАК</a:t>
            </a:r>
            <a:r>
              <a:rPr lang="ru-RU" sz="2800" b="1" dirty="0" smtClean="0">
                <a:solidFill>
                  <a:srgbClr val="D13F05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K-6</a:t>
            </a:r>
            <a:r>
              <a:rPr lang="ru-RU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 / 399511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178" y="144000"/>
            <a:ext cx="1584325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683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31907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894" y="1933727"/>
            <a:ext cx="3801288" cy="4259370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3888000" y="6480000"/>
            <a:ext cx="2228850" cy="365125"/>
          </a:xfrm>
        </p:spPr>
        <p:txBody>
          <a:bodyPr/>
          <a:lstStyle/>
          <a:p>
            <a:pPr algn="ctr"/>
            <a:fld id="{A333DC48-C5E5-478E-9F17-6EABAE257C86}" type="slidenum">
              <a:rPr lang="ru-RU">
                <a:solidFill>
                  <a:srgbClr val="002060"/>
                </a:solidFill>
                <a:cs typeface="Times New Roman" panose="02020603050405020304" pitchFamily="18" charset="0"/>
              </a:rPr>
              <a:pPr algn="ctr"/>
              <a:t>28</a:t>
            </a:fld>
            <a:endParaRPr lang="ru-RU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9444" y="266555"/>
            <a:ext cx="40601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Пассажирский</a:t>
            </a:r>
            <a:r>
              <a:rPr lang="ru-RU" sz="2275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РУСАК </a:t>
            </a:r>
            <a:r>
              <a:rPr lang="en-US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K-6</a:t>
            </a:r>
            <a:r>
              <a:rPr lang="ru-RU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 / 399511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595330" y="457185"/>
            <a:ext cx="4878272" cy="55153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5000"/>
              </a:lnSpc>
              <a:spcBef>
                <a:spcPts val="200"/>
              </a:spcBef>
              <a:spcAft>
                <a:spcPts val="200"/>
              </a:spcAft>
            </a:pPr>
            <a:r>
              <a:rPr lang="ru-RU" sz="1600" dirty="0">
                <a:cs typeface="Times New Roman" panose="02020603050405020304" pitchFamily="18" charset="0"/>
              </a:rPr>
              <a:t>Утепленный кузов (с утеплителем толщиной 40 </a:t>
            </a:r>
            <a:r>
              <a:rPr lang="ru-RU" sz="1600" dirty="0" smtClean="0">
                <a:cs typeface="Times New Roman" panose="02020603050405020304" pitchFamily="18" charset="0"/>
              </a:rPr>
              <a:t>мм, </a:t>
            </a:r>
            <a:r>
              <a:rPr lang="ru-RU" sz="1600" dirty="0">
                <a:cs typeface="Times New Roman" panose="02020603050405020304" pitchFamily="18" charset="0"/>
              </a:rPr>
              <a:t>стеклопакетом, обогревом лобового окна, обогревом части бокового окна со стороны водителя и переднего пассажира, обогревом зеркал заднего вида</a:t>
            </a:r>
            <a:r>
              <a:rPr lang="ru-RU" sz="1600" dirty="0" smtClean="0">
                <a:cs typeface="Times New Roman" panose="02020603050405020304" pitchFamily="18" charset="0"/>
              </a:rPr>
              <a:t>)</a:t>
            </a:r>
            <a:endParaRPr lang="ru-RU" sz="1600" dirty="0"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ru-RU" sz="1600" dirty="0" smtClean="0">
                <a:cs typeface="Times New Roman" panose="02020603050405020304" pitchFamily="18" charset="0"/>
              </a:rPr>
              <a:t>Кузов </a:t>
            </a:r>
            <a:r>
              <a:rPr lang="ru-RU" sz="1600" dirty="0">
                <a:cs typeface="Times New Roman" panose="02020603050405020304" pitchFamily="18" charset="0"/>
              </a:rPr>
              <a:t>имеет 4 двери: передние – со стороны водителя и пассажира, пассажирскую дверь с правой стороны в салон, заднюю дверь, а также люк в крыше. Высота кузова в салоне (по центру) – не менее 1,5 м. </a:t>
            </a:r>
            <a:r>
              <a:rPr lang="ru-RU" sz="1600" dirty="0" smtClean="0">
                <a:cs typeface="Times New Roman" panose="02020603050405020304" pitchFamily="18" charset="0"/>
              </a:rPr>
              <a:t>Число мест в кузове – 12 (включая водительское)</a:t>
            </a:r>
            <a:endParaRPr lang="ru-RU" sz="1600" dirty="0">
              <a:cs typeface="Times New Roman" panose="02020603050405020304" pitchFamily="18" charset="0"/>
            </a:endParaRPr>
          </a:p>
          <a:p>
            <a:pPr>
              <a:lnSpc>
                <a:spcPct val="95000"/>
              </a:lnSpc>
              <a:spcBef>
                <a:spcPts val="200"/>
              </a:spcBef>
              <a:spcAft>
                <a:spcPts val="200"/>
              </a:spcAft>
            </a:pPr>
            <a:r>
              <a:rPr lang="ru-RU" sz="1600" dirty="0">
                <a:cs typeface="Times New Roman" panose="02020603050405020304" pitchFamily="18" charset="0"/>
              </a:rPr>
              <a:t>Каркас кузова изготовлен из высоколегированной стали, внешняя обшивка передка, задка, крыши, дверей водителя и переднего пассажира </a:t>
            </a:r>
            <a:r>
              <a:rPr lang="ru-RU" sz="1600" dirty="0" smtClean="0">
                <a:cs typeface="Times New Roman" panose="02020603050405020304" pitchFamily="18" charset="0"/>
              </a:rPr>
              <a:t>– из </a:t>
            </a:r>
            <a:r>
              <a:rPr lang="ru-RU" sz="1600" dirty="0">
                <a:cs typeface="Times New Roman" panose="02020603050405020304" pitchFamily="18" charset="0"/>
              </a:rPr>
              <a:t>стеклопластика, обшивка боковых внешних панелей и панелей пассажирских дверей (кроме двери переднего пассажира) – из алюминия. Внутренние панели кузова из </a:t>
            </a:r>
            <a:r>
              <a:rPr lang="ru-RU" sz="1600" dirty="0" smtClean="0">
                <a:cs typeface="Times New Roman" panose="02020603050405020304" pitchFamily="18" charset="0"/>
              </a:rPr>
              <a:t>стеклопластика</a:t>
            </a:r>
            <a:endParaRPr lang="ru-RU" sz="1600" dirty="0"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ru-RU" sz="1600" dirty="0" smtClean="0">
                <a:cs typeface="Times New Roman" panose="02020603050405020304" pitchFamily="18" charset="0"/>
              </a:rPr>
              <a:t>Задние </a:t>
            </a:r>
            <a:r>
              <a:rPr lang="ru-RU" sz="1600" dirty="0">
                <a:cs typeface="Times New Roman" panose="02020603050405020304" pitchFamily="18" charset="0"/>
              </a:rPr>
              <a:t>сиденья (диваны) с левой и правой сторон трансформируются в спальное место размером 1,0 х 2,0 м. Задняя дверь увеличенного размера с проемом в свету 1,2 х 1,0 </a:t>
            </a:r>
            <a:r>
              <a:rPr lang="ru-RU" sz="1600" dirty="0" smtClean="0">
                <a:cs typeface="Times New Roman" panose="02020603050405020304" pitchFamily="18" charset="0"/>
              </a:rPr>
              <a:t>м</a:t>
            </a:r>
            <a:endParaRPr lang="ru-RU" sz="1600" dirty="0">
              <a:cs typeface="Times New Roman" panose="02020603050405020304" pitchFamily="18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6362" y="5630311"/>
            <a:ext cx="1584325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9392" y="266555"/>
            <a:ext cx="609600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240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0356" y="2482"/>
            <a:ext cx="431907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3888000" y="6480000"/>
            <a:ext cx="2228850" cy="365125"/>
          </a:xfrm>
        </p:spPr>
        <p:txBody>
          <a:bodyPr/>
          <a:lstStyle/>
          <a:p>
            <a:pPr algn="ctr"/>
            <a:fld id="{A333DC48-C5E5-478E-9F17-6EABAE257C86}" type="slidenum">
              <a:rPr lang="ru-RU">
                <a:solidFill>
                  <a:srgbClr val="002060"/>
                </a:solidFill>
                <a:cs typeface="Times New Roman" panose="02020603050405020304" pitchFamily="18" charset="0"/>
              </a:rPr>
              <a:pPr algn="ctr"/>
              <a:t>29</a:t>
            </a:fld>
            <a:endParaRPr lang="ru-RU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D:\Blokhin\ЗАКАЗЧИКИ_ПОТРЕБИТЕЛИ_ПОСТАВЩИКИ\2020\Андреев_Максим_Сергеевич_ Новый_Уренгой\Rusak_39951_6x6_Komponovka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161" r="16491" b="4085"/>
          <a:stretch/>
        </p:blipFill>
        <p:spPr bwMode="auto">
          <a:xfrm>
            <a:off x="5782795" y="1334429"/>
            <a:ext cx="3977893" cy="40987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35169" y="1201770"/>
            <a:ext cx="46535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cs typeface="Times New Roman" panose="02020603050405020304" pitchFamily="18" charset="0"/>
              </a:rPr>
              <a:t>Кузов </a:t>
            </a:r>
            <a:r>
              <a:rPr lang="ru-RU" sz="1600" dirty="0">
                <a:cs typeface="Times New Roman" panose="02020603050405020304" pitchFamily="18" charset="0"/>
              </a:rPr>
              <a:t>утепленный, стеклопакет, обогрев стекол (лобового, бокового) и зеркал заднего </a:t>
            </a:r>
            <a:r>
              <a:rPr lang="ru-RU" sz="1600" dirty="0" smtClean="0">
                <a:cs typeface="Times New Roman" panose="02020603050405020304" pitchFamily="18" charset="0"/>
              </a:rPr>
              <a:t>вида. </a:t>
            </a:r>
            <a:r>
              <a:rPr lang="ru-RU" sz="1600" dirty="0">
                <a:cs typeface="Times New Roman" panose="02020603050405020304" pitchFamily="18" charset="0"/>
              </a:rPr>
              <a:t>И</a:t>
            </a:r>
            <a:r>
              <a:rPr lang="ru-RU" sz="1600" dirty="0" smtClean="0">
                <a:cs typeface="Times New Roman" panose="02020603050405020304" pitchFamily="18" charset="0"/>
              </a:rPr>
              <a:t>меет 5 дверей: </a:t>
            </a:r>
            <a:r>
              <a:rPr lang="ru-RU" sz="1600" dirty="0">
                <a:cs typeface="Times New Roman" panose="02020603050405020304" pitchFamily="18" charset="0"/>
              </a:rPr>
              <a:t>передние – со стороны водителя и пассажира, </a:t>
            </a:r>
            <a:r>
              <a:rPr lang="ru-RU" sz="1600" dirty="0" smtClean="0">
                <a:cs typeface="Times New Roman" panose="02020603050405020304" pitchFamily="18" charset="0"/>
              </a:rPr>
              <a:t>задние пассажирские двери </a:t>
            </a:r>
            <a:r>
              <a:rPr lang="ru-RU" sz="1600" dirty="0">
                <a:cs typeface="Times New Roman" panose="02020603050405020304" pitchFamily="18" charset="0"/>
              </a:rPr>
              <a:t>с </a:t>
            </a:r>
            <a:r>
              <a:rPr lang="ru-RU" sz="1600" dirty="0" smtClean="0">
                <a:cs typeface="Times New Roman" panose="02020603050405020304" pitchFamily="18" charset="0"/>
              </a:rPr>
              <a:t>левой и правой стороны, </a:t>
            </a:r>
            <a:r>
              <a:rPr lang="ru-RU" sz="1600" dirty="0">
                <a:cs typeface="Times New Roman" panose="02020603050405020304" pitchFamily="18" charset="0"/>
              </a:rPr>
              <a:t>заднюю дверь, а также люк в </a:t>
            </a:r>
            <a:r>
              <a:rPr lang="ru-RU" sz="1600" dirty="0" smtClean="0">
                <a:cs typeface="Times New Roman" panose="02020603050405020304" pitchFamily="18" charset="0"/>
              </a:rPr>
              <a:t>крыше</a:t>
            </a:r>
            <a:endParaRPr lang="ru-RU" sz="1600" dirty="0"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35633" y="2867127"/>
            <a:ext cx="491886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cs typeface="Times New Roman" panose="02020603050405020304" pitchFamily="18" charset="0"/>
              </a:rPr>
              <a:t>Высота в салоне – 1,5 </a:t>
            </a:r>
            <a:r>
              <a:rPr lang="ru-RU" sz="1600" dirty="0" smtClean="0">
                <a:cs typeface="Times New Roman" panose="02020603050405020304" pitchFamily="18" charset="0"/>
              </a:rPr>
              <a:t>м</a:t>
            </a:r>
            <a:endParaRPr lang="ru-RU" sz="1600" dirty="0">
              <a:cs typeface="Times New Roman" panose="02020603050405020304" pitchFamily="18" charset="0"/>
            </a:endParaRPr>
          </a:p>
          <a:p>
            <a:r>
              <a:rPr lang="ru-RU" sz="1600" dirty="0" smtClean="0">
                <a:cs typeface="Times New Roman" panose="02020603050405020304" pitchFamily="18" charset="0"/>
              </a:rPr>
              <a:t>В салоне 8 мест (включая водительское)</a:t>
            </a:r>
          </a:p>
          <a:p>
            <a:r>
              <a:rPr lang="ru-RU" sz="1600" dirty="0" smtClean="0">
                <a:cs typeface="Times New Roman" panose="02020603050405020304" pitchFamily="18" charset="0"/>
              </a:rPr>
              <a:t>Три </a:t>
            </a:r>
            <a:r>
              <a:rPr lang="ru-RU" sz="1600" dirty="0">
                <a:cs typeface="Times New Roman" panose="02020603050405020304" pitchFamily="18" charset="0"/>
              </a:rPr>
              <a:t>ряда сидений:  </a:t>
            </a:r>
          </a:p>
          <a:p>
            <a:r>
              <a:rPr lang="ru-RU" sz="1600" dirty="0" smtClean="0">
                <a:cs typeface="Times New Roman" panose="02020603050405020304" pitchFamily="18" charset="0"/>
              </a:rPr>
              <a:t>- 1 </a:t>
            </a:r>
            <a:r>
              <a:rPr lang="ru-RU" sz="1600" dirty="0">
                <a:cs typeface="Times New Roman" panose="02020603050405020304" pitchFamily="18" charset="0"/>
              </a:rPr>
              <a:t>ряд </a:t>
            </a:r>
            <a:r>
              <a:rPr lang="ru-RU" sz="1600" dirty="0" smtClean="0">
                <a:cs typeface="Times New Roman" panose="02020603050405020304" pitchFamily="18" charset="0"/>
              </a:rPr>
              <a:t>(2 </a:t>
            </a:r>
            <a:r>
              <a:rPr lang="ru-RU" sz="1600" dirty="0">
                <a:cs typeface="Times New Roman" panose="02020603050405020304" pitchFamily="18" charset="0"/>
              </a:rPr>
              <a:t>места): водитель и передний пассажир;</a:t>
            </a:r>
          </a:p>
          <a:p>
            <a:r>
              <a:rPr lang="ru-RU" sz="1600" dirty="0" smtClean="0">
                <a:cs typeface="Times New Roman" panose="02020603050405020304" pitchFamily="18" charset="0"/>
              </a:rPr>
              <a:t>- 2 </a:t>
            </a:r>
            <a:r>
              <a:rPr lang="ru-RU" sz="1600" dirty="0">
                <a:cs typeface="Times New Roman" panose="02020603050405020304" pitchFamily="18" charset="0"/>
              </a:rPr>
              <a:t>ряд </a:t>
            </a:r>
            <a:r>
              <a:rPr lang="ru-RU" sz="1600" dirty="0" smtClean="0">
                <a:cs typeface="Times New Roman" panose="02020603050405020304" pitchFamily="18" charset="0"/>
              </a:rPr>
              <a:t>(2 </a:t>
            </a:r>
            <a:r>
              <a:rPr lang="ru-RU" sz="1600" dirty="0">
                <a:cs typeface="Times New Roman" panose="02020603050405020304" pitchFamily="18" charset="0"/>
              </a:rPr>
              <a:t>места): за первым, против хода движения;</a:t>
            </a:r>
          </a:p>
          <a:p>
            <a:r>
              <a:rPr lang="ru-RU" sz="1600" dirty="0" smtClean="0">
                <a:cs typeface="Times New Roman" panose="02020603050405020304" pitchFamily="18" charset="0"/>
              </a:rPr>
              <a:t>- 3 </a:t>
            </a:r>
            <a:r>
              <a:rPr lang="ru-RU" sz="1600" dirty="0">
                <a:cs typeface="Times New Roman" panose="02020603050405020304" pitchFamily="18" charset="0"/>
              </a:rPr>
              <a:t>ряд (4 места): </a:t>
            </a:r>
            <a:r>
              <a:rPr lang="ru-RU" sz="1600" dirty="0" smtClean="0">
                <a:cs typeface="Times New Roman" panose="02020603050405020304" pitchFamily="18" charset="0"/>
              </a:rPr>
              <a:t>2 продольно расположенных дивана, </a:t>
            </a:r>
            <a:r>
              <a:rPr lang="ru-RU" sz="1600" dirty="0">
                <a:cs typeface="Times New Roman" panose="02020603050405020304" pitchFamily="18" charset="0"/>
              </a:rPr>
              <a:t>каждый  на 2 человека. Имеют возможность трансформации в спальные места</a:t>
            </a:r>
            <a:r>
              <a:rPr lang="en-US" sz="1600" dirty="0">
                <a:cs typeface="Times New Roman" panose="02020603050405020304" pitchFamily="18" charset="0"/>
              </a:rPr>
              <a:t> </a:t>
            </a:r>
            <a:r>
              <a:rPr lang="ru-RU" sz="1600" dirty="0">
                <a:cs typeface="Times New Roman" panose="02020603050405020304" pitchFamily="18" charset="0"/>
              </a:rPr>
              <a:t>(</a:t>
            </a:r>
            <a:r>
              <a:rPr lang="ru-RU" sz="1600" dirty="0" err="1">
                <a:cs typeface="Times New Roman" panose="02020603050405020304" pitchFamily="18" charset="0"/>
              </a:rPr>
              <a:t>ДхШ</a:t>
            </a:r>
            <a:r>
              <a:rPr lang="ru-RU" sz="1600" dirty="0">
                <a:cs typeface="Times New Roman" panose="02020603050405020304" pitchFamily="18" charset="0"/>
              </a:rPr>
              <a:t>) 2,0 х 1,0 </a:t>
            </a:r>
            <a:r>
              <a:rPr lang="ru-RU" sz="1600" dirty="0" smtClean="0">
                <a:cs typeface="Times New Roman" panose="02020603050405020304" pitchFamily="18" charset="0"/>
              </a:rPr>
              <a:t>м</a:t>
            </a:r>
            <a:endParaRPr lang="ru-RU" sz="1600" dirty="0"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5060" y="282421"/>
            <a:ext cx="5515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Пассажирский</a:t>
            </a:r>
            <a:r>
              <a:rPr lang="ru-RU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РУСАК</a:t>
            </a:r>
            <a:r>
              <a:rPr lang="ru-RU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K-6</a:t>
            </a:r>
            <a:r>
              <a:rPr lang="ru-RU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 / 399512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35169" y="5165155"/>
            <a:ext cx="4653052" cy="1128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sz="1600" dirty="0" smtClean="0">
                <a:cs typeface="Times New Roman" panose="02020603050405020304" pitchFamily="18" charset="0"/>
              </a:rPr>
              <a:t>Рама-лодка герметичная</a:t>
            </a:r>
            <a:r>
              <a:rPr lang="ru-RU" sz="1600" dirty="0">
                <a:cs typeface="Times New Roman" panose="02020603050405020304" pitchFamily="18" charset="0"/>
              </a:rPr>
              <a:t>, обеспечивает </a:t>
            </a:r>
            <a:r>
              <a:rPr lang="ru-RU" sz="1600" dirty="0" smtClean="0">
                <a:cs typeface="Times New Roman" panose="02020603050405020304" pitchFamily="18" charset="0"/>
              </a:rPr>
              <a:t>дополнительное </a:t>
            </a:r>
            <a:r>
              <a:rPr lang="ru-RU" sz="1600" dirty="0">
                <a:cs typeface="Times New Roman" panose="02020603050405020304" pitchFamily="18" charset="0"/>
              </a:rPr>
              <a:t>водоизмещение на </a:t>
            </a:r>
            <a:r>
              <a:rPr lang="ru-RU" sz="1600" dirty="0" smtClean="0">
                <a:cs typeface="Times New Roman" panose="02020603050405020304" pitchFamily="18" charset="0"/>
              </a:rPr>
              <a:t>плаву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sz="1600" dirty="0" smtClean="0">
                <a:cs typeface="Times New Roman" panose="02020603050405020304" pitchFamily="18" charset="0"/>
              </a:rPr>
              <a:t>Изготовлена </a:t>
            </a:r>
            <a:r>
              <a:rPr lang="ru-RU" sz="1600" dirty="0">
                <a:cs typeface="Times New Roman" panose="02020603050405020304" pitchFamily="18" charset="0"/>
              </a:rPr>
              <a:t>из стальных, высоколегированных труб и обшита алюминиевым </a:t>
            </a:r>
            <a:r>
              <a:rPr lang="ru-RU" sz="1600" dirty="0" smtClean="0">
                <a:cs typeface="Times New Roman" panose="02020603050405020304" pitchFamily="18" charset="0"/>
              </a:rPr>
              <a:t>листом</a:t>
            </a:r>
            <a:endParaRPr lang="ru-RU" sz="1600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050135" y="5732041"/>
            <a:ext cx="36042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dirty="0">
                <a:cs typeface="Times New Roman" panose="02020603050405020304" pitchFamily="18" charset="0"/>
              </a:rPr>
              <a:t>Задняя дверь </a:t>
            </a:r>
            <a:r>
              <a:rPr lang="ru-RU" sz="1600" dirty="0" smtClean="0">
                <a:cs typeface="Times New Roman" panose="02020603050405020304" pitchFamily="18" charset="0"/>
              </a:rPr>
              <a:t>стандартного размера </a:t>
            </a:r>
            <a:r>
              <a:rPr lang="ru-RU" sz="1600" dirty="0">
                <a:cs typeface="Times New Roman" panose="02020603050405020304" pitchFamily="18" charset="0"/>
              </a:rPr>
              <a:t>с проемом в свету </a:t>
            </a:r>
            <a:r>
              <a:rPr lang="ru-RU" sz="1600" dirty="0" smtClean="0">
                <a:cs typeface="Times New Roman" panose="02020603050405020304" pitchFamily="18" charset="0"/>
              </a:rPr>
              <a:t>0,6 </a:t>
            </a:r>
            <a:r>
              <a:rPr lang="ru-RU" sz="1600" dirty="0">
                <a:cs typeface="Times New Roman" panose="02020603050405020304" pitchFamily="18" charset="0"/>
              </a:rPr>
              <a:t>х </a:t>
            </a:r>
            <a:r>
              <a:rPr lang="ru-RU" sz="1600" dirty="0" smtClean="0">
                <a:cs typeface="Times New Roman" panose="02020603050405020304" pitchFamily="18" charset="0"/>
              </a:rPr>
              <a:t>0,9 м</a:t>
            </a:r>
            <a:endParaRPr lang="ru-RU" sz="1600" dirty="0">
              <a:cs typeface="Times New Roman" panose="02020603050405020304" pitchFamily="18" charset="0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6059" y="183630"/>
            <a:ext cx="1584325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387" y="1031740"/>
            <a:ext cx="609600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387" y="5005331"/>
            <a:ext cx="609600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300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7077740" y="0"/>
            <a:ext cx="2828260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D13F05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3888000" y="6480000"/>
            <a:ext cx="2228850" cy="365125"/>
          </a:xfrm>
        </p:spPr>
        <p:txBody>
          <a:bodyPr/>
          <a:lstStyle/>
          <a:p>
            <a:pPr algn="ctr"/>
            <a:fld id="{A333DC48-C5E5-478E-9F17-6EABAE257C86}" type="slidenum">
              <a:rPr lang="ru-RU" smtClean="0">
                <a:solidFill>
                  <a:srgbClr val="002060"/>
                </a:solidFill>
                <a:cs typeface="Times New Roman" panose="02020603050405020304" pitchFamily="18" charset="0"/>
              </a:rPr>
              <a:pPr algn="ctr"/>
              <a:t>3</a:t>
            </a:fld>
            <a:endParaRPr lang="ru-RU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4845" y="2549517"/>
            <a:ext cx="2925528" cy="195035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4848" y="4698842"/>
            <a:ext cx="2925527" cy="195035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4847" y="167274"/>
            <a:ext cx="2925528" cy="2194146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489098" y="708147"/>
            <a:ext cx="5724377" cy="330654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07000"/>
              </a:lnSpc>
              <a:spcAft>
                <a:spcPts val="650"/>
              </a:spcAft>
            </a:pPr>
            <a:r>
              <a:rPr lang="ru-RU" altLang="ru-RU" dirty="0" smtClean="0"/>
              <a:t>С</a:t>
            </a:r>
            <a:r>
              <a:rPr lang="ru-RU" altLang="ru-RU" b="1" dirty="0" smtClean="0"/>
              <a:t> 2009 </a:t>
            </a:r>
            <a:r>
              <a:rPr lang="ru-RU" altLang="ru-RU" dirty="0" smtClean="0"/>
              <a:t>года</a:t>
            </a:r>
            <a:r>
              <a:rPr lang="ru-RU" altLang="ru-RU" b="1" dirty="0" smtClean="0"/>
              <a:t> </a:t>
            </a:r>
            <a:r>
              <a:rPr lang="ru-RU" altLang="ru-RU" dirty="0" smtClean="0"/>
              <a:t>Группа компаний КОМ занимается </a:t>
            </a:r>
            <a:r>
              <a:rPr lang="ru-RU" dirty="0" smtClean="0"/>
              <a:t>разработкой легких гусеничных машин </a:t>
            </a:r>
            <a:r>
              <a:rPr lang="ru-RU" dirty="0"/>
              <a:t>и </a:t>
            </a:r>
            <a:r>
              <a:rPr lang="ru-RU" dirty="0" smtClean="0"/>
              <a:t>колесных </a:t>
            </a:r>
            <a:r>
              <a:rPr lang="ru-RU" dirty="0" err="1" smtClean="0"/>
              <a:t>снегоболотоходов</a:t>
            </a:r>
            <a:r>
              <a:rPr lang="ru-RU" dirty="0" smtClean="0"/>
              <a:t> </a:t>
            </a:r>
            <a:r>
              <a:rPr lang="ru-RU" dirty="0"/>
              <a:t>на шинах сверхнизкого </a:t>
            </a:r>
            <a:r>
              <a:rPr lang="ru-RU" dirty="0" smtClean="0"/>
              <a:t>давления под оригинальным брендом </a:t>
            </a:r>
            <a:r>
              <a:rPr lang="ru-RU" b="1" dirty="0" smtClean="0"/>
              <a:t>РУСАК</a:t>
            </a:r>
          </a:p>
          <a:p>
            <a:r>
              <a:rPr lang="ru-RU" dirty="0"/>
              <a:t>С </a:t>
            </a:r>
            <a:r>
              <a:rPr lang="ru-RU" b="1" dirty="0"/>
              <a:t>2020</a:t>
            </a:r>
            <a:r>
              <a:rPr lang="ru-RU" dirty="0"/>
              <a:t> </a:t>
            </a:r>
            <a:r>
              <a:rPr lang="ru-RU" dirty="0" smtClean="0"/>
              <a:t>года </a:t>
            </a:r>
            <a:r>
              <a:rPr lang="ru-RU" dirty="0"/>
              <a:t>ООО «РУСАК» производит </a:t>
            </a:r>
          </a:p>
          <a:p>
            <a:r>
              <a:rPr lang="ru-RU" dirty="0"/>
              <a:t>разработанные совместно с НГТУ им. Р.Е. Алексеева </a:t>
            </a:r>
            <a:r>
              <a:rPr lang="ru-RU" altLang="ru-RU" dirty="0"/>
              <a:t>при финансовой поддержке </a:t>
            </a:r>
            <a:r>
              <a:rPr lang="ru-RU" altLang="ru-RU" dirty="0" err="1"/>
              <a:t>Минобрнауки</a:t>
            </a:r>
            <a:r>
              <a:rPr lang="ru-RU" altLang="ru-RU" dirty="0"/>
              <a:t> РФ</a:t>
            </a:r>
            <a:r>
              <a:rPr lang="ru-RU" dirty="0"/>
              <a:t> </a:t>
            </a:r>
            <a:r>
              <a:rPr lang="ru-RU" dirty="0" smtClean="0"/>
              <a:t>колесные </a:t>
            </a:r>
            <a:r>
              <a:rPr lang="ru-RU" dirty="0" err="1"/>
              <a:t>снегоболотоходы</a:t>
            </a:r>
            <a:r>
              <a:rPr lang="ru-RU" dirty="0"/>
              <a:t> на шинах сверхнизкого давления и гусеничные </a:t>
            </a:r>
            <a:r>
              <a:rPr lang="ru-RU" dirty="0" err="1" smtClean="0"/>
              <a:t>снегоболотоходы</a:t>
            </a:r>
            <a:r>
              <a:rPr lang="ru-RU" dirty="0"/>
              <a:t>, предназначенные для работы в сложных </a:t>
            </a:r>
            <a:r>
              <a:rPr lang="ru-RU" dirty="0" smtClean="0"/>
              <a:t>природно-климатических условиях</a:t>
            </a:r>
            <a:r>
              <a:rPr lang="en-US" dirty="0" smtClean="0"/>
              <a:t> </a:t>
            </a:r>
            <a:r>
              <a:rPr lang="ru-RU" dirty="0"/>
              <a:t>в температурном диапазоне -50</a:t>
            </a:r>
            <a:r>
              <a:rPr lang="ru-RU" dirty="0">
                <a:sym typeface="Symbol" panose="05050102010706020507" pitchFamily="18" charset="2"/>
              </a:rPr>
              <a:t>С….+50</a:t>
            </a:r>
            <a:r>
              <a:rPr lang="ru-RU" dirty="0" smtClean="0">
                <a:sym typeface="Symbol" panose="05050102010706020507" pitchFamily="18" charset="2"/>
              </a:rPr>
              <a:t>С</a:t>
            </a:r>
            <a:endParaRPr lang="ru-RU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424" y="4698842"/>
            <a:ext cx="2613904" cy="1963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Z:\Desktop\РУСАК\4 Logo Rusak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4272" y="4888875"/>
            <a:ext cx="2723631" cy="1570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reeform 8"/>
          <p:cNvSpPr>
            <a:spLocks/>
          </p:cNvSpPr>
          <p:nvPr/>
        </p:nvSpPr>
        <p:spPr bwMode="auto">
          <a:xfrm>
            <a:off x="374748" y="267935"/>
            <a:ext cx="614363" cy="614363"/>
          </a:xfrm>
          <a:custGeom>
            <a:avLst/>
            <a:gdLst>
              <a:gd name="T0" fmla="*/ 0 w 1708"/>
              <a:gd name="T1" fmla="*/ 1708 h 1708"/>
              <a:gd name="T2" fmla="*/ 0 w 1708"/>
              <a:gd name="T3" fmla="*/ 0 h 1708"/>
              <a:gd name="T4" fmla="*/ 1708 w 1708"/>
              <a:gd name="T5" fmla="*/ 0 h 1708"/>
              <a:gd name="T6" fmla="*/ 1708 w 1708"/>
              <a:gd name="T7" fmla="*/ 400 h 1708"/>
              <a:gd name="T8" fmla="*/ 400 w 1708"/>
              <a:gd name="T9" fmla="*/ 400 h 1708"/>
              <a:gd name="T10" fmla="*/ 400 w 1708"/>
              <a:gd name="T11" fmla="*/ 1708 h 1708"/>
              <a:gd name="T12" fmla="*/ 0 w 1708"/>
              <a:gd name="T13" fmla="*/ 1708 h 17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08" h="1708">
                <a:moveTo>
                  <a:pt x="0" y="1708"/>
                </a:moveTo>
                <a:lnTo>
                  <a:pt x="0" y="0"/>
                </a:lnTo>
                <a:lnTo>
                  <a:pt x="1708" y="0"/>
                </a:lnTo>
                <a:lnTo>
                  <a:pt x="1708" y="400"/>
                </a:lnTo>
                <a:lnTo>
                  <a:pt x="400" y="400"/>
                </a:lnTo>
                <a:lnTo>
                  <a:pt x="400" y="1708"/>
                </a:lnTo>
                <a:lnTo>
                  <a:pt x="0" y="1708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68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000" y="867229"/>
            <a:ext cx="3909033" cy="22811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2838" y="3777297"/>
            <a:ext cx="4163093" cy="244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151" y="3777297"/>
            <a:ext cx="4132730" cy="2448000"/>
          </a:xfrm>
          <a:prstGeom prst="rect">
            <a:avLst/>
          </a:prstGeom>
        </p:spPr>
      </p:pic>
      <p:sp>
        <p:nvSpPr>
          <p:cNvPr id="8" name="Номер слайда 7"/>
          <p:cNvSpPr txBox="1">
            <a:spLocks/>
          </p:cNvSpPr>
          <p:nvPr/>
        </p:nvSpPr>
        <p:spPr>
          <a:xfrm>
            <a:off x="3888000" y="648000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32</a:t>
            </a:r>
            <a:endParaRPr lang="ru-RU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26776" y="144000"/>
            <a:ext cx="7301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Грузовой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РУСАК</a:t>
            </a:r>
            <a:r>
              <a:rPr lang="ru-RU" sz="2800" b="1" dirty="0" smtClean="0">
                <a:solidFill>
                  <a:srgbClr val="D13F05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K-6</a:t>
            </a:r>
            <a:endParaRPr lang="ru-RU" sz="2800" b="1" dirty="0">
              <a:solidFill>
                <a:srgbClr val="D13F05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7808130"/>
              </p:ext>
            </p:extLst>
          </p:nvPr>
        </p:nvGraphicFramePr>
        <p:xfrm>
          <a:off x="4438300" y="810931"/>
          <a:ext cx="5067207" cy="2559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35551"/>
                <a:gridCol w="1731656"/>
              </a:tblGrid>
              <a:tr h="278802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Модель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РУСАК К-6/39953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  <a:tr h="7886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Стоимость (с НДС)</a:t>
                      </a:r>
                    </a:p>
                    <a:p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базовой комплектации с утепленной кабиной,</a:t>
                      </a:r>
                      <a:r>
                        <a:rPr lang="ru-RU" sz="1300" baseline="0" dirty="0" smtClean="0">
                          <a:latin typeface="+mn-lt"/>
                          <a:cs typeface="Times New Roman" panose="02020603050405020304" pitchFamily="18" charset="0"/>
                        </a:rPr>
                        <a:t> лебедкой</a:t>
                      </a:r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, системой подкачки</a:t>
                      </a:r>
                      <a:r>
                        <a:rPr lang="ru-RU" sz="1300" baseline="0" dirty="0" smtClean="0">
                          <a:latin typeface="+mn-lt"/>
                          <a:cs typeface="Times New Roman" panose="02020603050405020304" pitchFamily="18" charset="0"/>
                        </a:rPr>
                        <a:t> шин,</a:t>
                      </a:r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 руб.  </a:t>
                      </a: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5 800 000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 (до 30.06.2021)</a:t>
                      </a:r>
                    </a:p>
                  </a:txBody>
                  <a:tcPr marL="74295" marR="74295" marT="37148" marB="37148" anchor="ctr"/>
                </a:tc>
              </a:tr>
              <a:tr h="268383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Число мест (включая водительское)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2…3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  <a:tr h="309988">
                <a:tc>
                  <a:txBody>
                    <a:bodyPr/>
                    <a:lstStyle/>
                    <a:p>
                      <a:r>
                        <a:rPr lang="ru-RU" sz="1300" baseline="0" dirty="0" smtClean="0">
                          <a:latin typeface="+mn-lt"/>
                          <a:cs typeface="Times New Roman" panose="02020603050405020304" pitchFamily="18" charset="0"/>
                        </a:rPr>
                        <a:t>Грузоподъемность, кг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1800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  <a:tr h="278802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Полная масса, кг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6500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  <a:tr h="278802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Размер платформы* (Д</a:t>
                      </a:r>
                      <a:r>
                        <a:rPr lang="ru-RU" sz="1300" baseline="0" dirty="0" smtClean="0">
                          <a:latin typeface="+mn-lt"/>
                          <a:cs typeface="Times New Roman" panose="02020603050405020304" pitchFamily="18" charset="0"/>
                        </a:rPr>
                        <a:t> х Ш)</a:t>
                      </a:r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, мм 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3000 х 2300 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  <a:tr h="274214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Размеры (Д</a:t>
                      </a:r>
                      <a:r>
                        <a:rPr lang="ru-RU" sz="1300" baseline="0" dirty="0" smtClean="0">
                          <a:latin typeface="+mn-lt"/>
                          <a:cs typeface="Times New Roman" panose="02020603050405020304" pitchFamily="18" charset="0"/>
                        </a:rPr>
                        <a:t> х Ш х В)</a:t>
                      </a:r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, мм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6000 х 2750 х 3</a:t>
                      </a:r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00 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</a:tbl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4534686" y="3482822"/>
            <a:ext cx="423161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>
                <a:solidFill>
                  <a:schemeClr val="dk1"/>
                </a:solidFill>
                <a:cs typeface="Times New Roman" panose="02020603050405020304" pitchFamily="18" charset="0"/>
              </a:rPr>
              <a:t>* </a:t>
            </a:r>
            <a:r>
              <a:rPr lang="ru-RU" sz="1200" i="1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Высота платформы по согласованию (на рис. 1200 мм)</a:t>
            </a:r>
            <a:endParaRPr lang="ru-RU" sz="1200" i="1" dirty="0">
              <a:solidFill>
                <a:schemeClr val="dk1"/>
              </a:solidFill>
              <a:cs typeface="Times New Roman" panose="02020603050405020304" pitchFamily="18" charset="0"/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927" y="151640"/>
            <a:ext cx="1584325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1367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150" y="722725"/>
            <a:ext cx="8305006" cy="5872800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3888000" y="6480000"/>
            <a:ext cx="2228850" cy="365125"/>
          </a:xfrm>
        </p:spPr>
        <p:txBody>
          <a:bodyPr/>
          <a:lstStyle/>
          <a:p>
            <a:pPr algn="ctr"/>
            <a:fld id="{A333DC48-C5E5-478E-9F17-6EABAE257C86}" type="slidenum">
              <a:rPr lang="ru-RU">
                <a:solidFill>
                  <a:srgbClr val="002060"/>
                </a:solidFill>
                <a:cs typeface="Times New Roman" panose="02020603050405020304" pitchFamily="18" charset="0"/>
              </a:rPr>
              <a:pPr algn="ctr"/>
              <a:t>31</a:t>
            </a:fld>
            <a:endParaRPr lang="ru-RU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26776" y="144000"/>
            <a:ext cx="7301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Грузовой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РУСАК</a:t>
            </a:r>
            <a:r>
              <a:rPr lang="ru-RU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K-6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487" y="183630"/>
            <a:ext cx="1584325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003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4650" y="3288844"/>
            <a:ext cx="4005076" cy="2880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8946" y="831261"/>
            <a:ext cx="4251318" cy="2880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2093" y="3443253"/>
            <a:ext cx="4163795" cy="2880000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3888000" y="6480000"/>
            <a:ext cx="2228850" cy="365125"/>
          </a:xfrm>
        </p:spPr>
        <p:txBody>
          <a:bodyPr/>
          <a:lstStyle/>
          <a:p>
            <a:pPr algn="ctr"/>
            <a:fld id="{A333DC48-C5E5-478E-9F17-6EABAE257C86}" type="slidenum">
              <a:rPr lang="ru-RU">
                <a:solidFill>
                  <a:srgbClr val="002060"/>
                </a:solidFill>
                <a:cs typeface="Times New Roman" panose="02020603050405020304" pitchFamily="18" charset="0"/>
              </a:rPr>
              <a:pPr algn="ctr"/>
              <a:t>32</a:t>
            </a:fld>
            <a:endParaRPr lang="ru-RU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53670" y="144000"/>
            <a:ext cx="7566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D13F05"/>
                </a:solidFill>
                <a:cs typeface="Times New Roman" panose="02020603050405020304" pitchFamily="18" charset="0"/>
              </a:rPr>
              <a:t>Пассажирский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РУСАК</a:t>
            </a:r>
            <a:r>
              <a:rPr lang="ru-RU" sz="2800" b="1" dirty="0" smtClean="0">
                <a:solidFill>
                  <a:srgbClr val="D13F05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K-</a:t>
            </a:r>
            <a:r>
              <a:rPr lang="ru-RU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4</a:t>
            </a: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0410406"/>
              </p:ext>
            </p:extLst>
          </p:nvPr>
        </p:nvGraphicFramePr>
        <p:xfrm>
          <a:off x="4742121" y="938168"/>
          <a:ext cx="4742121" cy="23349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1559"/>
                <a:gridCol w="1620562"/>
              </a:tblGrid>
              <a:tr h="306438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Модель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РУСАК К-4/39961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  <a:tr h="4785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Стоимость (с НДС),</a:t>
                      </a:r>
                    </a:p>
                    <a:p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максимальная комплектация</a:t>
                      </a:r>
                      <a:r>
                        <a:rPr lang="ru-RU" sz="1300" baseline="0" dirty="0" smtClean="0">
                          <a:latin typeface="+mn-lt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 руб.  </a:t>
                      </a: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4 800 000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 (до 30.06.2021)</a:t>
                      </a:r>
                    </a:p>
                  </a:txBody>
                  <a:tcPr marL="74295" marR="74295" marT="37148" marB="37148" anchor="ctr"/>
                </a:tc>
              </a:tr>
              <a:tr h="294986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Число мест (включая водительское)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6…8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  <a:tr h="340715">
                <a:tc>
                  <a:txBody>
                    <a:bodyPr/>
                    <a:lstStyle/>
                    <a:p>
                      <a:r>
                        <a:rPr lang="ru-RU" sz="1300" baseline="0" dirty="0" smtClean="0">
                          <a:latin typeface="+mn-lt"/>
                          <a:cs typeface="Times New Roman" panose="02020603050405020304" pitchFamily="18" charset="0"/>
                        </a:rPr>
                        <a:t>Грузоподъемность, кг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1000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  <a:tr h="306438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Полная масса, кг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4500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  <a:tr h="306438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Колесная формула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4х4 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  <a:tr h="301395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Размеры (Д</a:t>
                      </a:r>
                      <a:r>
                        <a:rPr lang="ru-RU" sz="1300" baseline="0" dirty="0" smtClean="0">
                          <a:latin typeface="+mn-lt"/>
                          <a:cs typeface="Times New Roman" panose="02020603050405020304" pitchFamily="18" charset="0"/>
                        </a:rPr>
                        <a:t> х Ш х В)</a:t>
                      </a:r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, мм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5150 х 2750 х 3100 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</a:tbl>
          </a:graphicData>
        </a:graphic>
      </p:graphicFrame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487" y="183630"/>
            <a:ext cx="1584325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206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Rusak_39961_4x4_Size_ver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6613" y="544293"/>
            <a:ext cx="7572729" cy="5858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3888000" y="6480000"/>
            <a:ext cx="2228850" cy="365125"/>
          </a:xfrm>
        </p:spPr>
        <p:txBody>
          <a:bodyPr/>
          <a:lstStyle/>
          <a:p>
            <a:pPr algn="ctr"/>
            <a:fld id="{A333DC48-C5E5-478E-9F17-6EABAE257C86}" type="slidenum">
              <a:rPr lang="ru-RU" smtClean="0">
                <a:solidFill>
                  <a:srgbClr val="002060"/>
                </a:solidFill>
                <a:cs typeface="Times New Roman" panose="02020603050405020304" pitchFamily="18" charset="0"/>
              </a:rPr>
              <a:pPr algn="ctr"/>
              <a:t>33</a:t>
            </a:fld>
            <a:endParaRPr lang="ru-RU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53670" y="126731"/>
            <a:ext cx="7566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Пассажирский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РУСАК</a:t>
            </a:r>
            <a:r>
              <a:rPr lang="ru-RU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K-</a:t>
            </a:r>
            <a:r>
              <a:rPr lang="ru-RU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487" y="183630"/>
            <a:ext cx="1584325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708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466"/>
            <a:ext cx="431907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3888000" y="6480000"/>
            <a:ext cx="2228850" cy="365125"/>
          </a:xfrm>
        </p:spPr>
        <p:txBody>
          <a:bodyPr/>
          <a:lstStyle/>
          <a:p>
            <a:pPr algn="ctr"/>
            <a:fld id="{A333DC48-C5E5-478E-9F17-6EABAE257C86}" type="slidenum">
              <a:rPr lang="ru-RU">
                <a:solidFill>
                  <a:srgbClr val="002060"/>
                </a:solidFill>
                <a:cs typeface="Times New Roman" panose="02020603050405020304" pitchFamily="18" charset="0"/>
              </a:rPr>
              <a:pPr algn="ctr"/>
              <a:t>34</a:t>
            </a:fld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Rusak_39961_4x4_Komponovka Model ver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84" b="3093"/>
          <a:stretch>
            <a:fillRect/>
          </a:stretch>
        </p:blipFill>
        <p:spPr bwMode="auto">
          <a:xfrm>
            <a:off x="350880" y="1354820"/>
            <a:ext cx="3615188" cy="4682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51124" y="348662"/>
            <a:ext cx="41147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Пассажирский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РУСАК</a:t>
            </a:r>
            <a:r>
              <a:rPr lang="ru-RU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K-</a:t>
            </a:r>
            <a:r>
              <a:rPr lang="ru-RU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752753" y="3746184"/>
            <a:ext cx="4671423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  <a:spcBef>
                <a:spcPts val="200"/>
              </a:spcBef>
              <a:spcAft>
                <a:spcPts val="200"/>
              </a:spcAft>
            </a:pPr>
            <a:r>
              <a:rPr lang="ru-RU" sz="1600" dirty="0">
                <a:cs typeface="Times New Roman" panose="02020603050405020304" pitchFamily="18" charset="0"/>
              </a:rPr>
              <a:t>Вариант </a:t>
            </a:r>
            <a:r>
              <a:rPr lang="ru-RU" sz="1600" dirty="0" smtClean="0">
                <a:cs typeface="Times New Roman" panose="02020603050405020304" pitchFamily="18" charset="0"/>
              </a:rPr>
              <a:t>на </a:t>
            </a:r>
            <a:r>
              <a:rPr lang="ru-RU" sz="1600" dirty="0">
                <a:cs typeface="Times New Roman" panose="02020603050405020304" pitchFamily="18" charset="0"/>
              </a:rPr>
              <a:t>6 </a:t>
            </a:r>
            <a:r>
              <a:rPr lang="ru-RU" sz="1600" dirty="0" smtClean="0">
                <a:cs typeface="Times New Roman" panose="02020603050405020304" pitchFamily="18" charset="0"/>
              </a:rPr>
              <a:t>мест, включая водителя:</a:t>
            </a:r>
            <a:endParaRPr lang="ru-RU" sz="1600" dirty="0">
              <a:cs typeface="Times New Roman" panose="02020603050405020304" pitchFamily="18" charset="0"/>
            </a:endParaRPr>
          </a:p>
          <a:p>
            <a:pPr>
              <a:lnSpc>
                <a:spcPct val="95000"/>
              </a:lnSpc>
              <a:spcBef>
                <a:spcPts val="200"/>
              </a:spcBef>
              <a:spcAft>
                <a:spcPts val="200"/>
              </a:spcAft>
            </a:pPr>
            <a:r>
              <a:rPr lang="ru-RU" sz="1600" dirty="0">
                <a:cs typeface="Times New Roman" panose="02020603050405020304" pitchFamily="18" charset="0"/>
              </a:rPr>
              <a:t>Два ряда сидений:</a:t>
            </a:r>
          </a:p>
          <a:p>
            <a:pPr>
              <a:lnSpc>
                <a:spcPct val="95000"/>
              </a:lnSpc>
              <a:spcBef>
                <a:spcPts val="200"/>
              </a:spcBef>
              <a:spcAft>
                <a:spcPts val="200"/>
              </a:spcAft>
            </a:pPr>
            <a:r>
              <a:rPr lang="ru-RU" sz="1600" dirty="0">
                <a:cs typeface="Times New Roman" panose="02020603050405020304" pitchFamily="18" charset="0"/>
              </a:rPr>
              <a:t>- </a:t>
            </a:r>
            <a:r>
              <a:rPr lang="ru-RU" sz="1600" dirty="0" smtClean="0">
                <a:cs typeface="Times New Roman" panose="02020603050405020304" pitchFamily="18" charset="0"/>
              </a:rPr>
              <a:t>1 </a:t>
            </a:r>
            <a:r>
              <a:rPr lang="ru-RU" sz="1600" dirty="0">
                <a:cs typeface="Times New Roman" panose="02020603050405020304" pitchFamily="18" charset="0"/>
              </a:rPr>
              <a:t>ряд: водитель и </a:t>
            </a:r>
            <a:r>
              <a:rPr lang="ru-RU" sz="1600" dirty="0" smtClean="0">
                <a:cs typeface="Times New Roman" panose="02020603050405020304" pitchFamily="18" charset="0"/>
              </a:rPr>
              <a:t>пассажир </a:t>
            </a:r>
            <a:r>
              <a:rPr lang="ru-RU" sz="1600" dirty="0">
                <a:cs typeface="Times New Roman" panose="02020603050405020304" pitchFamily="18" charset="0"/>
              </a:rPr>
              <a:t>(по ходу движения)</a:t>
            </a:r>
          </a:p>
          <a:p>
            <a:pPr>
              <a:lnSpc>
                <a:spcPct val="95000"/>
              </a:lnSpc>
              <a:spcBef>
                <a:spcPts val="200"/>
              </a:spcBef>
              <a:spcAft>
                <a:spcPts val="200"/>
              </a:spcAft>
            </a:pPr>
            <a:r>
              <a:rPr lang="ru-RU" sz="1600" dirty="0">
                <a:cs typeface="Times New Roman" panose="02020603050405020304" pitchFamily="18" charset="0"/>
              </a:rPr>
              <a:t>- </a:t>
            </a:r>
            <a:r>
              <a:rPr lang="ru-RU" sz="1600" dirty="0" smtClean="0">
                <a:cs typeface="Times New Roman" panose="02020603050405020304" pitchFamily="18" charset="0"/>
              </a:rPr>
              <a:t>2 </a:t>
            </a:r>
            <a:r>
              <a:rPr lang="ru-RU" sz="1600" dirty="0">
                <a:cs typeface="Times New Roman" panose="02020603050405020304" pitchFamily="18" charset="0"/>
              </a:rPr>
              <a:t>ряд: </a:t>
            </a:r>
            <a:r>
              <a:rPr lang="ru-RU" sz="1600" dirty="0" smtClean="0">
                <a:cs typeface="Times New Roman" panose="02020603050405020304" pitchFamily="18" charset="0"/>
              </a:rPr>
              <a:t>2 </a:t>
            </a:r>
            <a:r>
              <a:rPr lang="ru-RU" sz="1600" dirty="0">
                <a:cs typeface="Times New Roman" panose="02020603050405020304" pitchFamily="18" charset="0"/>
              </a:rPr>
              <a:t>продольно расположенных дивана на </a:t>
            </a:r>
            <a:r>
              <a:rPr lang="ru-RU" sz="1600" dirty="0" smtClean="0">
                <a:cs typeface="Times New Roman" panose="02020603050405020304" pitchFamily="18" charset="0"/>
              </a:rPr>
              <a:t>4 </a:t>
            </a:r>
            <a:r>
              <a:rPr lang="ru-RU" sz="1600" dirty="0">
                <a:cs typeface="Times New Roman" panose="02020603050405020304" pitchFamily="18" charset="0"/>
              </a:rPr>
              <a:t>места (каждый диван на </a:t>
            </a:r>
            <a:r>
              <a:rPr lang="ru-RU" sz="1600" dirty="0" smtClean="0">
                <a:cs typeface="Times New Roman" panose="02020603050405020304" pitchFamily="18" charset="0"/>
              </a:rPr>
              <a:t>2 места)</a:t>
            </a:r>
            <a:endParaRPr lang="ru-RU" sz="1600" dirty="0"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752753" y="745313"/>
            <a:ext cx="488034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  <a:spcBef>
                <a:spcPts val="200"/>
              </a:spcBef>
              <a:spcAft>
                <a:spcPts val="200"/>
              </a:spcAft>
            </a:pPr>
            <a:r>
              <a:rPr lang="ru-RU" sz="1600" dirty="0">
                <a:cs typeface="Times New Roman" panose="02020603050405020304" pitchFamily="18" charset="0"/>
              </a:rPr>
              <a:t>Утепленный кузов (с утеплителем толщиной 40 </a:t>
            </a:r>
            <a:r>
              <a:rPr lang="ru-RU" sz="1600" dirty="0" smtClean="0">
                <a:cs typeface="Times New Roman" panose="02020603050405020304" pitchFamily="18" charset="0"/>
              </a:rPr>
              <a:t>мм, </a:t>
            </a:r>
            <a:r>
              <a:rPr lang="ru-RU" sz="1600" dirty="0">
                <a:cs typeface="Times New Roman" panose="02020603050405020304" pitchFamily="18" charset="0"/>
              </a:rPr>
              <a:t>стеклопакетом, обогревом лобового окна, обогревом части бокового окна со стороны водителя и переднего пассажира, обогревом зеркал заднего вида</a:t>
            </a:r>
            <a:r>
              <a:rPr lang="ru-RU" sz="1600" dirty="0" smtClean="0">
                <a:cs typeface="Times New Roman" panose="02020603050405020304" pitchFamily="18" charset="0"/>
              </a:rPr>
              <a:t>)</a:t>
            </a:r>
            <a:endParaRPr lang="ru-RU" sz="1600" dirty="0">
              <a:cs typeface="Times New Roman" panose="02020603050405020304" pitchFamily="18" charset="0"/>
            </a:endParaRPr>
          </a:p>
          <a:p>
            <a:pPr>
              <a:lnSpc>
                <a:spcPct val="95000"/>
              </a:lnSpc>
              <a:spcBef>
                <a:spcPts val="200"/>
              </a:spcBef>
              <a:spcAft>
                <a:spcPts val="200"/>
              </a:spcAft>
            </a:pPr>
            <a:endParaRPr lang="ru-RU" sz="1600" dirty="0" smtClean="0">
              <a:cs typeface="Times New Roman" panose="02020603050405020304" pitchFamily="18" charset="0"/>
            </a:endParaRPr>
          </a:p>
          <a:p>
            <a:pPr>
              <a:lnSpc>
                <a:spcPct val="95000"/>
              </a:lnSpc>
              <a:spcBef>
                <a:spcPts val="200"/>
              </a:spcBef>
              <a:spcAft>
                <a:spcPts val="200"/>
              </a:spcAft>
            </a:pPr>
            <a:r>
              <a:rPr lang="ru-RU" sz="1600" dirty="0" smtClean="0">
                <a:cs typeface="Times New Roman" panose="02020603050405020304" pitchFamily="18" charset="0"/>
              </a:rPr>
              <a:t>Высота </a:t>
            </a:r>
            <a:r>
              <a:rPr lang="ru-RU" sz="1600" dirty="0">
                <a:cs typeface="Times New Roman" panose="02020603050405020304" pitchFamily="18" charset="0"/>
              </a:rPr>
              <a:t>кузова в салоне (по центру) – </a:t>
            </a:r>
            <a:r>
              <a:rPr lang="ru-RU" sz="1600" dirty="0" smtClean="0"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cs typeface="Times New Roman" panose="02020603050405020304" pitchFamily="18" charset="0"/>
              </a:rPr>
            </a:br>
            <a:r>
              <a:rPr lang="ru-RU" sz="1600" dirty="0" smtClean="0">
                <a:cs typeface="Times New Roman" panose="02020603050405020304" pitchFamily="18" charset="0"/>
              </a:rPr>
              <a:t>не </a:t>
            </a:r>
            <a:r>
              <a:rPr lang="ru-RU" sz="1600" dirty="0">
                <a:cs typeface="Times New Roman" panose="02020603050405020304" pitchFamily="18" charset="0"/>
              </a:rPr>
              <a:t>менее 1,5 </a:t>
            </a:r>
            <a:r>
              <a:rPr lang="ru-RU" sz="1600" dirty="0" smtClean="0">
                <a:cs typeface="Times New Roman" panose="02020603050405020304" pitchFamily="18" charset="0"/>
              </a:rPr>
              <a:t>м</a:t>
            </a:r>
            <a:endParaRPr lang="ru-RU" sz="1600" dirty="0">
              <a:cs typeface="Times New Roman" panose="02020603050405020304" pitchFamily="18" charset="0"/>
            </a:endParaRPr>
          </a:p>
          <a:p>
            <a:pPr>
              <a:lnSpc>
                <a:spcPct val="95000"/>
              </a:lnSpc>
              <a:spcBef>
                <a:spcPts val="200"/>
              </a:spcBef>
              <a:spcAft>
                <a:spcPts val="200"/>
              </a:spcAft>
            </a:pPr>
            <a:r>
              <a:rPr lang="ru-RU" sz="1600" dirty="0">
                <a:cs typeface="Times New Roman" panose="02020603050405020304" pitchFamily="18" charset="0"/>
              </a:rPr>
              <a:t>Вдоль продольной стороны сверху кузова расположены </a:t>
            </a:r>
            <a:r>
              <a:rPr lang="ru-RU" sz="1600" dirty="0" smtClean="0">
                <a:cs typeface="Times New Roman" panose="02020603050405020304" pitchFamily="18" charset="0"/>
              </a:rPr>
              <a:t>поручни</a:t>
            </a:r>
            <a:endParaRPr lang="ru-RU" sz="1600" dirty="0">
              <a:cs typeface="Times New Roman" panose="02020603050405020304" pitchFamily="18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5717" y="563907"/>
            <a:ext cx="609600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5717" y="3565805"/>
            <a:ext cx="609600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2292" y="5457379"/>
            <a:ext cx="1584325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018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466"/>
            <a:ext cx="431907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3888000" y="6480000"/>
            <a:ext cx="2228850" cy="365125"/>
          </a:xfrm>
        </p:spPr>
        <p:txBody>
          <a:bodyPr/>
          <a:lstStyle/>
          <a:p>
            <a:pPr algn="ctr"/>
            <a:fld id="{A333DC48-C5E5-478E-9F17-6EABAE257C86}" type="slidenum">
              <a:rPr lang="ru-RU">
                <a:solidFill>
                  <a:srgbClr val="002060"/>
                </a:solidFill>
                <a:cs typeface="Times New Roman" panose="02020603050405020304" pitchFamily="18" charset="0"/>
              </a:rPr>
              <a:pPr algn="ctr"/>
              <a:t>35</a:t>
            </a:fld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1124" y="348662"/>
            <a:ext cx="41147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Пассажирский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РУСАК</a:t>
            </a:r>
            <a:r>
              <a:rPr lang="ru-RU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K-</a:t>
            </a:r>
            <a:r>
              <a:rPr lang="ru-RU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5717" y="563907"/>
            <a:ext cx="609600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5717" y="3236182"/>
            <a:ext cx="609600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2292" y="5457379"/>
            <a:ext cx="1584325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 descr="Rusak_39961_4x4_Komponovka_6+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620" y="1423703"/>
            <a:ext cx="3744120" cy="3853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22921" y="754931"/>
            <a:ext cx="4073156" cy="874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  <a:spcBef>
                <a:spcPts val="200"/>
              </a:spcBef>
              <a:spcAft>
                <a:spcPts val="200"/>
              </a:spcAft>
            </a:pPr>
            <a:r>
              <a:rPr lang="ru-RU" sz="1600" b="1" dirty="0">
                <a:cs typeface="Times New Roman" panose="02020603050405020304" pitchFamily="18" charset="0"/>
              </a:rPr>
              <a:t>Вариант салона: </a:t>
            </a:r>
            <a:r>
              <a:rPr lang="ru-RU" b="1" dirty="0">
                <a:cs typeface="Times New Roman" panose="02020603050405020304" pitchFamily="18" charset="0"/>
              </a:rPr>
              <a:t/>
            </a:r>
            <a:br>
              <a:rPr lang="ru-RU" b="1" dirty="0">
                <a:cs typeface="Times New Roman" panose="02020603050405020304" pitchFamily="18" charset="0"/>
              </a:rPr>
            </a:br>
            <a:r>
              <a:rPr lang="ru-RU" sz="1600" dirty="0">
                <a:cs typeface="Times New Roman" panose="02020603050405020304" pitchFamily="18" charset="0"/>
              </a:rPr>
              <a:t>6 основных мест (включая водителя) </a:t>
            </a:r>
          </a:p>
          <a:p>
            <a:pPr>
              <a:lnSpc>
                <a:spcPct val="95000"/>
              </a:lnSpc>
              <a:spcBef>
                <a:spcPts val="200"/>
              </a:spcBef>
              <a:spcAft>
                <a:spcPts val="200"/>
              </a:spcAft>
            </a:pPr>
            <a:r>
              <a:rPr lang="ru-RU" sz="1600" dirty="0">
                <a:cs typeface="Times New Roman" panose="02020603050405020304" pitchFamily="18" charset="0"/>
              </a:rPr>
              <a:t>+ 2 дополнительных места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722921" y="1688007"/>
            <a:ext cx="502713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cs typeface="Times New Roman" panose="02020603050405020304" pitchFamily="18" charset="0"/>
              </a:rPr>
              <a:t>Три ряда сидений:</a:t>
            </a:r>
          </a:p>
          <a:p>
            <a:r>
              <a:rPr lang="ru-RU" sz="1600" dirty="0">
                <a:cs typeface="Times New Roman" panose="02020603050405020304" pitchFamily="18" charset="0"/>
              </a:rPr>
              <a:t>- 1 ряд: водитель и пассажир (по ходу движения)</a:t>
            </a:r>
          </a:p>
          <a:p>
            <a:r>
              <a:rPr lang="ru-RU" sz="1600" dirty="0">
                <a:cs typeface="Times New Roman" panose="02020603050405020304" pitchFamily="18" charset="0"/>
              </a:rPr>
              <a:t>- 2 ряд: 4 места (диван) по ходу движения</a:t>
            </a:r>
          </a:p>
          <a:p>
            <a:r>
              <a:rPr lang="ru-RU" sz="1600" dirty="0">
                <a:cs typeface="Times New Roman" panose="02020603050405020304" pitchFamily="18" charset="0"/>
              </a:rPr>
              <a:t>- 3 ряд: 2 дополнительных складных сиденья, расположенных в багажном отсеке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722921" y="3375492"/>
            <a:ext cx="4953000" cy="154709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5000"/>
              </a:lnSpc>
              <a:spcBef>
                <a:spcPts val="200"/>
              </a:spcBef>
              <a:spcAft>
                <a:spcPts val="200"/>
              </a:spcAft>
            </a:pPr>
            <a:r>
              <a:rPr lang="ru-RU" sz="1600" dirty="0">
                <a:cs typeface="Times New Roman" panose="02020603050405020304" pitchFamily="18" charset="0"/>
              </a:rPr>
              <a:t>Предусмотрена трансформация дивана в </a:t>
            </a:r>
            <a:r>
              <a:rPr lang="ru-RU" sz="1600" b="1" dirty="0">
                <a:cs typeface="Times New Roman" panose="02020603050405020304" pitchFamily="18" charset="0"/>
              </a:rPr>
              <a:t>спальное место</a:t>
            </a:r>
            <a:r>
              <a:rPr lang="ru-RU" sz="1600" dirty="0">
                <a:cs typeface="Times New Roman" panose="02020603050405020304" pitchFamily="18" charset="0"/>
              </a:rPr>
              <a:t> размером (</a:t>
            </a:r>
            <a:r>
              <a:rPr lang="ru-RU" sz="1600" dirty="0" err="1">
                <a:cs typeface="Times New Roman" panose="02020603050405020304" pitchFamily="18" charset="0"/>
              </a:rPr>
              <a:t>ДхШ</a:t>
            </a:r>
            <a:r>
              <a:rPr lang="ru-RU" sz="1600" dirty="0">
                <a:cs typeface="Times New Roman" panose="02020603050405020304" pitchFamily="18" charset="0"/>
              </a:rPr>
              <a:t>) 2,0 х 0,9 м</a:t>
            </a:r>
          </a:p>
          <a:p>
            <a:pPr>
              <a:lnSpc>
                <a:spcPct val="95000"/>
              </a:lnSpc>
              <a:spcBef>
                <a:spcPts val="200"/>
              </a:spcBef>
              <a:spcAft>
                <a:spcPts val="200"/>
              </a:spcAft>
            </a:pPr>
            <a:r>
              <a:rPr lang="ru-RU" sz="1600" dirty="0">
                <a:cs typeface="Times New Roman" panose="02020603050405020304" pitchFamily="18" charset="0"/>
              </a:rPr>
              <a:t>Компоновкой (за вторым рядом сидений) предусмотрен багажный отсек размером (</a:t>
            </a:r>
            <a:r>
              <a:rPr lang="ru-RU" sz="1600" dirty="0" err="1">
                <a:cs typeface="Times New Roman" panose="02020603050405020304" pitchFamily="18" charset="0"/>
              </a:rPr>
              <a:t>ДхШхВ</a:t>
            </a:r>
            <a:r>
              <a:rPr lang="ru-RU" sz="1600" dirty="0">
                <a:cs typeface="Times New Roman" panose="02020603050405020304" pitchFamily="18" charset="0"/>
              </a:rPr>
              <a:t>) 0,7 х 2,0 х 1,5 м, в котором может быть расположен груз, а также закреплены складные сиденья третьего ряда</a:t>
            </a:r>
          </a:p>
        </p:txBody>
      </p:sp>
    </p:spTree>
    <p:extLst>
      <p:ext uri="{BB962C8B-B14F-4D97-AF65-F5344CB8AC3E}">
        <p14:creationId xmlns:p14="http://schemas.microsoft.com/office/powerpoint/2010/main" val="253044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3888000" y="6480000"/>
            <a:ext cx="2228850" cy="365125"/>
          </a:xfrm>
        </p:spPr>
        <p:txBody>
          <a:bodyPr/>
          <a:lstStyle/>
          <a:p>
            <a:pPr algn="ctr"/>
            <a:fld id="{A333DC48-C5E5-478E-9F17-6EABAE257C86}" type="slidenum">
              <a:rPr lang="ru-RU">
                <a:solidFill>
                  <a:srgbClr val="002060"/>
                </a:solidFill>
                <a:cs typeface="Times New Roman" panose="02020603050405020304" pitchFamily="18" charset="0"/>
              </a:rPr>
              <a:pPr algn="ctr"/>
              <a:t>36</a:t>
            </a:fld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04789" y="144000"/>
            <a:ext cx="69346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Агрегаты трансмиссии вездеходов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РУСАК</a:t>
            </a:r>
            <a:r>
              <a:rPr lang="ru-RU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ru-RU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раздаточная коробка</a:t>
            </a: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1706452"/>
              </p:ext>
            </p:extLst>
          </p:nvPr>
        </p:nvGraphicFramePr>
        <p:xfrm>
          <a:off x="3200401" y="1200800"/>
          <a:ext cx="6312234" cy="48673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2009"/>
                <a:gridCol w="2580225"/>
              </a:tblGrid>
              <a:tr h="279150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Раздаточная коробка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3993-1800020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  <a:tr h="2819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Разработка</a:t>
                      </a:r>
                      <a:r>
                        <a:rPr lang="ru-RU" sz="13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и производство</a:t>
                      </a:r>
                      <a:endParaRPr lang="ru-RU" sz="13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ООО «ЗМТ»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  <a:tr h="24811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Максимальная мощность, кВт</a:t>
                      </a: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300" dirty="0" smtClean="0"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0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  <a:tr h="39950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Максимальный крутящий момент на входе, </a:t>
                      </a:r>
                      <a:r>
                        <a:rPr lang="ru-RU" sz="1300" dirty="0" err="1" smtClean="0">
                          <a:latin typeface="+mn-lt"/>
                          <a:cs typeface="Times New Roman" panose="02020603050405020304" pitchFamily="18" charset="0"/>
                        </a:rPr>
                        <a:t>Нм</a:t>
                      </a:r>
                      <a:endParaRPr lang="ru-RU" sz="1300" dirty="0" smtClean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2000 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  <a:tr h="245201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Передаточное</a:t>
                      </a:r>
                      <a:r>
                        <a:rPr lang="ru-RU" sz="1300" baseline="0" dirty="0" smtClean="0">
                          <a:latin typeface="+mn-lt"/>
                          <a:cs typeface="Times New Roman" panose="02020603050405020304" pitchFamily="18" charset="0"/>
                        </a:rPr>
                        <a:t> число  низшей передачи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4,219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  <a:tr h="239222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Передаточное</a:t>
                      </a:r>
                      <a:r>
                        <a:rPr lang="ru-RU" sz="1300" baseline="0" dirty="0" smtClean="0">
                          <a:latin typeface="+mn-lt"/>
                          <a:cs typeface="Times New Roman" panose="02020603050405020304" pitchFamily="18" charset="0"/>
                        </a:rPr>
                        <a:t> число высшей передачи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1,67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  <a:tr h="641982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Межосевой</a:t>
                      </a:r>
                      <a:r>
                        <a:rPr lang="ru-RU" sz="1300" baseline="0" dirty="0" smtClean="0">
                          <a:latin typeface="+mn-lt"/>
                          <a:cs typeface="Times New Roman" panose="02020603050405020304" pitchFamily="18" charset="0"/>
                        </a:rPr>
                        <a:t> дифференциал для РУСАК К-4, РУСАК К-8. Распределение потока мощности  вперед : назад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Конический</a:t>
                      </a:r>
                      <a:r>
                        <a:rPr lang="ru-RU" sz="1300" baseline="0" dirty="0" smtClean="0">
                          <a:latin typeface="+mn-lt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шестеренчатый,</a:t>
                      </a:r>
                      <a:r>
                        <a:rPr lang="ru-RU" sz="1300" baseline="0" dirty="0" smtClean="0">
                          <a:latin typeface="+mn-lt"/>
                          <a:cs typeface="Times New Roman" panose="02020603050405020304" pitchFamily="18" charset="0"/>
                        </a:rPr>
                        <a:t> симметричный, 50:50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  <a:tr h="3064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Межосевой</a:t>
                      </a:r>
                      <a:r>
                        <a:rPr lang="ru-RU" sz="1300" baseline="0" dirty="0" smtClean="0">
                          <a:latin typeface="+mn-lt"/>
                          <a:cs typeface="Times New Roman" panose="02020603050405020304" pitchFamily="18" charset="0"/>
                        </a:rPr>
                        <a:t> дифференциал для РУСАК К-6. Распределение потока мощности вперед : назад</a:t>
                      </a:r>
                      <a:r>
                        <a:rPr lang="en-US" sz="1300" baseline="0" dirty="0" smtClean="0">
                          <a:latin typeface="+mn-lt"/>
                          <a:cs typeface="Times New Roman" panose="02020603050405020304" pitchFamily="18" charset="0"/>
                        </a:rPr>
                        <a:t> (%)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Планетарного типа</a:t>
                      </a:r>
                      <a:r>
                        <a:rPr lang="ru-RU" sz="1300" baseline="0" dirty="0" smtClean="0">
                          <a:latin typeface="+mn-lt"/>
                          <a:cs typeface="Times New Roman" panose="02020603050405020304" pitchFamily="18" charset="0"/>
                        </a:rPr>
                        <a:t>, </a:t>
                      </a:r>
                    </a:p>
                    <a:p>
                      <a:pPr algn="ctr"/>
                      <a:r>
                        <a:rPr lang="ru-RU" sz="1300" baseline="0" dirty="0" smtClean="0">
                          <a:latin typeface="+mn-lt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en-US" sz="1300" baseline="0" dirty="0" smtClean="0">
                          <a:latin typeface="+mn-lt"/>
                          <a:cs typeface="Times New Roman" panose="02020603050405020304" pitchFamily="18" charset="0"/>
                        </a:rPr>
                        <a:t>2:28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  <a:tr h="59895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Блокировка</a:t>
                      </a:r>
                      <a:r>
                        <a:rPr lang="ru-RU" sz="13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межосевого дифференциала</a:t>
                      </a:r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ru-RU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Механическая принудительная, </a:t>
                      </a:r>
                      <a:br>
                        <a:rPr lang="ru-RU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зубчатой муфтой</a:t>
                      </a:r>
                      <a:endParaRPr lang="ru-RU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  <a:tr h="5793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Привод блокировки и переключения передач раздаточной коробки </a:t>
                      </a: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Электропневматический привод с рабочего места водителя</a:t>
                      </a:r>
                    </a:p>
                  </a:txBody>
                  <a:tcPr marL="74295" marR="74295" marT="37148" marB="37148" anchor="ctr"/>
                </a:tc>
              </a:tr>
              <a:tr h="22366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Масса, кг</a:t>
                      </a:r>
                      <a:endParaRPr lang="ru-RU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72 </a:t>
                      </a:r>
                      <a:endParaRPr lang="ru-RU" sz="13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  <a:tr h="301395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Размеры (Д</a:t>
                      </a:r>
                      <a:r>
                        <a:rPr lang="ru-RU" sz="1300" baseline="0" dirty="0" smtClean="0">
                          <a:latin typeface="+mn-lt"/>
                          <a:cs typeface="Times New Roman" panose="02020603050405020304" pitchFamily="18" charset="0"/>
                        </a:rPr>
                        <a:t> х Ш х В)</a:t>
                      </a:r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, мм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443 х 314 х 525 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977" y="1284016"/>
            <a:ext cx="1883523" cy="23629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541" y="3683042"/>
            <a:ext cx="1732743" cy="2575180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4977" y="190057"/>
            <a:ext cx="1584325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240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3888000" y="6480000"/>
            <a:ext cx="2228850" cy="365125"/>
          </a:xfrm>
        </p:spPr>
        <p:txBody>
          <a:bodyPr/>
          <a:lstStyle/>
          <a:p>
            <a:pPr algn="ctr"/>
            <a:fld id="{A333DC48-C5E5-478E-9F17-6EABAE257C86}" type="slidenum">
              <a:rPr lang="ru-RU">
                <a:solidFill>
                  <a:srgbClr val="002060"/>
                </a:solidFill>
                <a:cs typeface="Times New Roman" panose="02020603050405020304" pitchFamily="18" charset="0"/>
              </a:rPr>
              <a:pPr algn="ctr"/>
              <a:t>37</a:t>
            </a:fld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33885" y="144843"/>
            <a:ext cx="70779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Агрегаты</a:t>
            </a:r>
            <a:r>
              <a:rPr lang="ru-RU" sz="2275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трансмиссии вездеходов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РУСАК</a:t>
            </a:r>
            <a:r>
              <a:rPr lang="ru-RU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ru-RU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ведущий  мост (передний, задний)</a:t>
            </a: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5452902"/>
              </p:ext>
            </p:extLst>
          </p:nvPr>
        </p:nvGraphicFramePr>
        <p:xfrm>
          <a:off x="3530010" y="1318436"/>
          <a:ext cx="6081824" cy="50823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8300"/>
                <a:gridCol w="1993524"/>
              </a:tblGrid>
              <a:tr h="277963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Ведущий мост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3994-2402010-20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  <a:tr h="3017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Разработка</a:t>
                      </a:r>
                      <a:r>
                        <a:rPr lang="ru-RU" sz="13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и производство</a:t>
                      </a:r>
                      <a:endParaRPr lang="ru-RU" sz="13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ООО «ЗМТ»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  <a:tr h="2779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Максимальная мощность, кВт</a:t>
                      </a: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  <a:tr h="3771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Максимальный крутящий момент на входе, </a:t>
                      </a:r>
                      <a:r>
                        <a:rPr lang="ru-RU" sz="1300" dirty="0" err="1" smtClean="0">
                          <a:latin typeface="+mn-lt"/>
                          <a:cs typeface="Times New Roman" panose="02020603050405020304" pitchFamily="18" charset="0"/>
                        </a:rPr>
                        <a:t>Нм</a:t>
                      </a:r>
                      <a:endParaRPr lang="ru-RU" sz="1300" dirty="0" smtClean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1200 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  <a:tr h="277963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Передаточное</a:t>
                      </a:r>
                      <a:r>
                        <a:rPr lang="ru-RU" sz="1300" baseline="0" dirty="0" smtClean="0">
                          <a:latin typeface="+mn-lt"/>
                          <a:cs typeface="Times New Roman" panose="02020603050405020304" pitchFamily="18" charset="0"/>
                        </a:rPr>
                        <a:t> число главной передачи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2,93…3,72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  <a:tr h="277963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Тип главной передачи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Спирально-коническая</a:t>
                      </a:r>
                      <a:r>
                        <a:rPr lang="ru-RU" sz="1300" baseline="0" dirty="0" smtClean="0"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  <a:tr h="682272">
                <a:tc>
                  <a:txBody>
                    <a:bodyPr/>
                    <a:lstStyle/>
                    <a:p>
                      <a:r>
                        <a:rPr lang="ru-RU" sz="1300" dirty="0" err="1" smtClean="0">
                          <a:latin typeface="+mn-lt"/>
                          <a:cs typeface="Times New Roman" panose="02020603050405020304" pitchFamily="18" charset="0"/>
                        </a:rPr>
                        <a:t>Межколесный</a:t>
                      </a:r>
                      <a:r>
                        <a:rPr lang="ru-RU" sz="1300" baseline="0" dirty="0" smtClean="0">
                          <a:latin typeface="+mn-lt"/>
                          <a:cs typeface="Times New Roman" panose="02020603050405020304" pitchFamily="18" charset="0"/>
                        </a:rPr>
                        <a:t> дифференциал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Конический</a:t>
                      </a:r>
                      <a:r>
                        <a:rPr lang="ru-RU" sz="1300" baseline="0" dirty="0" smtClean="0"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шестеренчатый,</a:t>
                      </a:r>
                      <a:r>
                        <a:rPr lang="ru-RU" sz="1300" baseline="0" dirty="0" smtClean="0">
                          <a:latin typeface="+mn-lt"/>
                          <a:cs typeface="Times New Roman" panose="02020603050405020304" pitchFamily="18" charset="0"/>
                        </a:rPr>
                        <a:t> симметричный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  <a:tr h="68227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Блокировка</a:t>
                      </a:r>
                      <a:r>
                        <a:rPr lang="ru-RU" sz="13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дифференциалов</a:t>
                      </a:r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ru-RU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Механическая принудительная, </a:t>
                      </a:r>
                      <a:br>
                        <a:rPr lang="ru-RU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зубчатой муфтой</a:t>
                      </a:r>
                      <a:endParaRPr lang="ru-RU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  <a:tr h="6822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Привод блокировки </a:t>
                      </a: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Электропневматический привод с рабочего места водителя</a:t>
                      </a:r>
                    </a:p>
                  </a:txBody>
                  <a:tcPr marL="74295" marR="74295" marT="37148" marB="37148" anchor="ctr"/>
                </a:tc>
              </a:tr>
              <a:tr h="68227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Тормозные механизмы</a:t>
                      </a:r>
                      <a:endParaRPr lang="ru-RU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Дисковые</a:t>
                      </a:r>
                      <a:r>
                        <a:rPr lang="ru-RU" sz="1300" baseline="0" dirty="0" smtClean="0">
                          <a:latin typeface="+mn-lt"/>
                          <a:cs typeface="Times New Roman" panose="02020603050405020304" pitchFamily="18" charset="0"/>
                        </a:rPr>
                        <a:t>, </a:t>
                      </a:r>
                      <a:br>
                        <a:rPr lang="ru-RU" sz="1300" baseline="0" dirty="0" smtClean="0">
                          <a:latin typeface="+mn-lt"/>
                          <a:cs typeface="Times New Roman" panose="02020603050405020304" pitchFamily="18" charset="0"/>
                        </a:rPr>
                      </a:br>
                      <a:r>
                        <a:rPr lang="ru-RU" sz="1300" baseline="0" dirty="0" smtClean="0">
                          <a:latin typeface="+mn-lt"/>
                          <a:cs typeface="Times New Roman" panose="02020603050405020304" pitchFamily="18" charset="0"/>
                        </a:rPr>
                        <a:t>ВАЗ-2108</a:t>
                      </a:r>
                      <a:endParaRPr lang="ru-RU" sz="1300" dirty="0" smtClean="0"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300" baseline="0" dirty="0" smtClean="0">
                          <a:latin typeface="+mn-lt"/>
                          <a:cs typeface="Times New Roman" panose="02020603050405020304" pitchFamily="18" charset="0"/>
                        </a:rPr>
                        <a:t>гидравлический привод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  <a:tr h="27796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Масса, кг</a:t>
                      </a:r>
                      <a:endParaRPr lang="ru-RU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110 </a:t>
                      </a:r>
                      <a:endParaRPr lang="ru-RU" sz="13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  <a:tr h="284546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Размеры (Д</a:t>
                      </a:r>
                      <a:r>
                        <a:rPr lang="ru-RU" sz="1300" baseline="0" dirty="0" smtClean="0">
                          <a:latin typeface="+mn-lt"/>
                          <a:cs typeface="Times New Roman" panose="02020603050405020304" pitchFamily="18" charset="0"/>
                        </a:rPr>
                        <a:t> х Ш х В)</a:t>
                      </a:r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, мм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435 х 552 х 345 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466" y="1562435"/>
            <a:ext cx="2605676" cy="19542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889" y="3755814"/>
            <a:ext cx="2466827" cy="2791284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823" y="296382"/>
            <a:ext cx="1584325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528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718" y="1393258"/>
            <a:ext cx="3231561" cy="2423671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3888000" y="6480000"/>
            <a:ext cx="2228850" cy="365125"/>
          </a:xfrm>
        </p:spPr>
        <p:txBody>
          <a:bodyPr/>
          <a:lstStyle/>
          <a:p>
            <a:pPr algn="ctr"/>
            <a:fld id="{A333DC48-C5E5-478E-9F17-6EABAE257C86}" type="slidenum">
              <a:rPr lang="ru-RU">
                <a:solidFill>
                  <a:srgbClr val="002060"/>
                </a:solidFill>
                <a:cs typeface="Times New Roman" panose="02020603050405020304" pitchFamily="18" charset="0"/>
              </a:rPr>
              <a:pPr algn="ctr"/>
              <a:t>38</a:t>
            </a:fld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45220" y="144000"/>
            <a:ext cx="67304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Агрегаты</a:t>
            </a:r>
            <a:r>
              <a:rPr lang="ru-RU" sz="2275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трансмиссии вездеходов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РУСАК</a:t>
            </a:r>
            <a:r>
              <a:rPr lang="ru-RU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ru-RU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проходной ведущий  мост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660" y="4100172"/>
            <a:ext cx="2864093" cy="2148070"/>
          </a:xfrm>
          <a:prstGeom prst="rect">
            <a:avLst/>
          </a:prstGeom>
        </p:spPr>
      </p:pic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2558196"/>
              </p:ext>
            </p:extLst>
          </p:nvPr>
        </p:nvGraphicFramePr>
        <p:xfrm>
          <a:off x="3870250" y="1201478"/>
          <a:ext cx="5645889" cy="50333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38042"/>
                <a:gridCol w="2307847"/>
              </a:tblGrid>
              <a:tr h="273900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Проходной ведущий мост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3994-2502010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  <a:tr h="3135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Разработка</a:t>
                      </a:r>
                      <a:r>
                        <a:rPr lang="ru-RU" sz="13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и производство</a:t>
                      </a:r>
                      <a:endParaRPr lang="ru-RU" sz="13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ООО «ЗМТ»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  <a:tr h="2732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Максимальная мощность, кВт</a:t>
                      </a: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  <a:tr h="3919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Максимальный крутящий момент на входе, </a:t>
                      </a:r>
                      <a:r>
                        <a:rPr lang="ru-RU" sz="1300" dirty="0" err="1" smtClean="0">
                          <a:latin typeface="+mn-lt"/>
                          <a:cs typeface="Times New Roman" panose="02020603050405020304" pitchFamily="18" charset="0"/>
                        </a:rPr>
                        <a:t>Нм</a:t>
                      </a:r>
                      <a:endParaRPr lang="ru-RU" sz="1300" dirty="0" smtClean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1200 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  <a:tr h="273209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Передаточное</a:t>
                      </a:r>
                      <a:r>
                        <a:rPr lang="ru-RU" sz="1300" baseline="0" dirty="0" smtClean="0">
                          <a:latin typeface="+mn-lt"/>
                          <a:cs typeface="Times New Roman" panose="02020603050405020304" pitchFamily="18" charset="0"/>
                        </a:rPr>
                        <a:t> число главной передачи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2,93…3,72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  <a:tr h="273209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Тип главной передачи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Спирально-коническая</a:t>
                      </a:r>
                      <a:r>
                        <a:rPr lang="ru-RU" sz="1300" baseline="0" dirty="0" smtClean="0"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  <a:tr h="300674">
                <a:tc>
                  <a:txBody>
                    <a:bodyPr/>
                    <a:lstStyle/>
                    <a:p>
                      <a:r>
                        <a:rPr lang="ru-RU" sz="1300" dirty="0" err="1" smtClean="0">
                          <a:latin typeface="+mn-lt"/>
                          <a:cs typeface="Times New Roman" panose="02020603050405020304" pitchFamily="18" charset="0"/>
                        </a:rPr>
                        <a:t>Межколесный</a:t>
                      </a:r>
                      <a:r>
                        <a:rPr lang="ru-RU" sz="1300" baseline="0" dirty="0" smtClean="0">
                          <a:latin typeface="+mn-lt"/>
                          <a:cs typeface="Times New Roman" panose="02020603050405020304" pitchFamily="18" charset="0"/>
                        </a:rPr>
                        <a:t> дифференциал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Конический</a:t>
                      </a:r>
                      <a:r>
                        <a:rPr lang="ru-RU" sz="1300" baseline="0" dirty="0" smtClean="0"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шестеренчатый,</a:t>
                      </a:r>
                      <a:r>
                        <a:rPr lang="ru-RU" sz="1300" baseline="0" dirty="0" smtClean="0">
                          <a:latin typeface="+mn-lt"/>
                          <a:cs typeface="Times New Roman" panose="02020603050405020304" pitchFamily="18" charset="0"/>
                        </a:rPr>
                        <a:t> симметричный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  <a:tr h="274231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Межосевой</a:t>
                      </a:r>
                      <a:r>
                        <a:rPr lang="ru-RU" sz="1300" baseline="0" dirty="0" smtClean="0">
                          <a:latin typeface="+mn-lt"/>
                          <a:cs typeface="Times New Roman" panose="02020603050405020304" pitchFamily="18" charset="0"/>
                        </a:rPr>
                        <a:t> дифференциал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  <a:tr h="67060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Блокировка</a:t>
                      </a:r>
                      <a:r>
                        <a:rPr lang="ru-RU" sz="13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дифференциалов</a:t>
                      </a:r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ru-RU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Механическая принудительная, </a:t>
                      </a:r>
                      <a:br>
                        <a:rPr lang="ru-RU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зубчатой муфтой</a:t>
                      </a:r>
                      <a:endParaRPr lang="ru-RU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  <a:tr h="6706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Привод блокировки </a:t>
                      </a: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Электропневматический привод с рабочего места водителя</a:t>
                      </a:r>
                    </a:p>
                  </a:txBody>
                  <a:tcPr marL="74295" marR="74295" marT="37148" marB="37148" anchor="ctr"/>
                </a:tc>
              </a:tr>
              <a:tr h="67060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Тормозные механизмы</a:t>
                      </a:r>
                      <a:endParaRPr lang="ru-RU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Дисковые</a:t>
                      </a:r>
                      <a:r>
                        <a:rPr lang="ru-RU" sz="1300" baseline="0" dirty="0" smtClean="0">
                          <a:latin typeface="+mn-lt"/>
                          <a:cs typeface="Times New Roman" panose="02020603050405020304" pitchFamily="18" charset="0"/>
                        </a:rPr>
                        <a:t>, </a:t>
                      </a:r>
                      <a:br>
                        <a:rPr lang="ru-RU" sz="1300" baseline="0" dirty="0" smtClean="0">
                          <a:latin typeface="+mn-lt"/>
                          <a:cs typeface="Times New Roman" panose="02020603050405020304" pitchFamily="18" charset="0"/>
                        </a:rPr>
                      </a:br>
                      <a:r>
                        <a:rPr lang="ru-RU" sz="1300" baseline="0" dirty="0" smtClean="0">
                          <a:latin typeface="+mn-lt"/>
                          <a:cs typeface="Times New Roman" panose="02020603050405020304" pitchFamily="18" charset="0"/>
                        </a:rPr>
                        <a:t>ВАЗ-2108</a:t>
                      </a:r>
                      <a:endParaRPr lang="ru-RU" sz="1300" dirty="0" smtClean="0"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300" baseline="0" dirty="0" smtClean="0">
                          <a:latin typeface="+mn-lt"/>
                          <a:cs typeface="Times New Roman" panose="02020603050405020304" pitchFamily="18" charset="0"/>
                        </a:rPr>
                        <a:t>гидравлический привод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  <a:tr h="27320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Масса, кг</a:t>
                      </a:r>
                      <a:endParaRPr lang="ru-RU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150 </a:t>
                      </a:r>
                      <a:endParaRPr lang="ru-RU" sz="13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  <a:tr h="295726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Размеры (Д</a:t>
                      </a:r>
                      <a:r>
                        <a:rPr lang="ru-RU" sz="1300" baseline="0" dirty="0" smtClean="0">
                          <a:latin typeface="+mn-lt"/>
                          <a:cs typeface="Times New Roman" panose="02020603050405020304" pitchFamily="18" charset="0"/>
                        </a:rPr>
                        <a:t> х Ш х В)</a:t>
                      </a:r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, мм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688 х 552 х 345 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</a:tbl>
          </a:graphicData>
        </a:graphic>
      </p:graphicFrame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823" y="296382"/>
            <a:ext cx="1584325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178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3888000" y="6480000"/>
            <a:ext cx="2228850" cy="365125"/>
          </a:xfrm>
        </p:spPr>
        <p:txBody>
          <a:bodyPr/>
          <a:lstStyle/>
          <a:p>
            <a:pPr algn="ctr"/>
            <a:fld id="{A333DC48-C5E5-478E-9F17-6EABAE257C86}" type="slidenum">
              <a:rPr lang="ru-RU">
                <a:solidFill>
                  <a:srgbClr val="002060"/>
                </a:solidFill>
                <a:cs typeface="Times New Roman" panose="02020603050405020304" pitchFamily="18" charset="0"/>
              </a:rPr>
              <a:pPr algn="ctr"/>
              <a:t>39</a:t>
            </a:fld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70791" y="144000"/>
            <a:ext cx="68473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Агрегаты</a:t>
            </a:r>
            <a:r>
              <a:rPr lang="ru-RU" sz="2275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трансмиссии вездеходов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РУСАК</a:t>
            </a:r>
            <a:r>
              <a:rPr lang="ru-RU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ru-RU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колесный редуктор</a:t>
            </a: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865026"/>
              </p:ext>
            </p:extLst>
          </p:nvPr>
        </p:nvGraphicFramePr>
        <p:xfrm>
          <a:off x="3785191" y="1430671"/>
          <a:ext cx="5762846" cy="44259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70796"/>
                <a:gridCol w="2192050"/>
              </a:tblGrid>
              <a:tr h="309675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Проходной ведущий мост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792288" rtl="0" eaLnBrk="1" latinLnBrk="0" hangingPunct="1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3994-2305010</a:t>
                      </a:r>
                      <a:endParaRPr lang="ru-RU" sz="13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>
                    <a:solidFill>
                      <a:srgbClr val="5B9BD5"/>
                    </a:solidFill>
                  </a:tcPr>
                </a:tc>
              </a:tr>
              <a:tr h="3545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Разработка</a:t>
                      </a:r>
                      <a:r>
                        <a:rPr lang="ru-RU" sz="13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и производство</a:t>
                      </a:r>
                      <a:endParaRPr lang="ru-RU" sz="13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ООО «ЗМТ»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  <a:tr h="3022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Максимальная мощность, кВт</a:t>
                      </a: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  <a:tr h="48817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Максимальный крутящий момент на входе, </a:t>
                      </a:r>
                      <a:r>
                        <a:rPr lang="ru-RU" sz="1300" dirty="0" err="1" smtClean="0">
                          <a:latin typeface="+mn-lt"/>
                          <a:cs typeface="Times New Roman" panose="02020603050405020304" pitchFamily="18" charset="0"/>
                        </a:rPr>
                        <a:t>Нм</a:t>
                      </a:r>
                      <a:endParaRPr lang="ru-RU" sz="1300" dirty="0" smtClean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000 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  <a:tr h="302204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Передаточное</a:t>
                      </a:r>
                      <a:r>
                        <a:rPr lang="ru-RU" sz="1300" baseline="0" dirty="0" smtClean="0">
                          <a:latin typeface="+mn-lt"/>
                          <a:cs typeface="Times New Roman" panose="02020603050405020304" pitchFamily="18" charset="0"/>
                        </a:rPr>
                        <a:t> число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4,286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  <a:tr h="345883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Тип редуктора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Планетарного типа</a:t>
                      </a:r>
                      <a:r>
                        <a:rPr lang="ru-RU" sz="1300" baseline="0" dirty="0" smtClean="0"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74295" marR="74295" marT="37148" marB="37148" anchor="ctr"/>
                </a:tc>
              </a:tr>
              <a:tr h="52198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Посадочный</a:t>
                      </a:r>
                      <a:r>
                        <a:rPr lang="ru-RU" sz="13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диаметр под диск колеса, мм</a:t>
                      </a:r>
                      <a:endParaRPr lang="ru-RU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281</a:t>
                      </a:r>
                    </a:p>
                  </a:txBody>
                  <a:tcPr marL="74295" marR="74295" marT="37148" marB="37148" anchor="ctr"/>
                </a:tc>
              </a:tr>
              <a:tr h="6427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Диаметр расположения</a:t>
                      </a:r>
                      <a:r>
                        <a:rPr lang="ru-RU" sz="13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крепежных отверстий, мм</a:t>
                      </a:r>
                      <a:endParaRPr lang="ru-RU" sz="13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335</a:t>
                      </a:r>
                    </a:p>
                  </a:txBody>
                  <a:tcPr marL="74295" marR="74295" marT="37148" marB="37148" anchor="ctr"/>
                </a:tc>
              </a:tr>
              <a:tr h="52198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Другие особенности конструкции</a:t>
                      </a:r>
                      <a:endParaRPr lang="ru-RU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Наличие каналов системы</a:t>
                      </a:r>
                      <a:r>
                        <a:rPr lang="ru-RU" sz="13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подкачки шин</a:t>
                      </a:r>
                      <a:endParaRPr lang="ru-RU" sz="13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  <a:tr h="30220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Масса, кг</a:t>
                      </a:r>
                      <a:endParaRPr lang="ru-RU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62 </a:t>
                      </a:r>
                      <a:endParaRPr lang="ru-RU" sz="13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  <a:tr h="334352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Размеры (Д</a:t>
                      </a:r>
                      <a:r>
                        <a:rPr lang="ru-RU" sz="1300" baseline="0" dirty="0" smtClean="0">
                          <a:latin typeface="+mn-lt"/>
                          <a:cs typeface="Times New Roman" panose="02020603050405020304" pitchFamily="18" charset="0"/>
                        </a:rPr>
                        <a:t> х Ш х В)</a:t>
                      </a:r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, мм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448 х 370 х 467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626825" y="1699433"/>
            <a:ext cx="2467731" cy="20440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925325" y="3977591"/>
            <a:ext cx="2001764" cy="2129955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823" y="296382"/>
            <a:ext cx="1584325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396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3888000" y="6480000"/>
            <a:ext cx="2228850" cy="296664"/>
          </a:xfrm>
        </p:spPr>
        <p:txBody>
          <a:bodyPr/>
          <a:lstStyle/>
          <a:p>
            <a:pPr algn="ctr"/>
            <a:fld id="{A333DC48-C5E5-478E-9F17-6EABAE257C86}" type="slidenum">
              <a:rPr lang="ru-RU">
                <a:solidFill>
                  <a:srgbClr val="002060"/>
                </a:solidFill>
                <a:cs typeface="Times New Roman" panose="02020603050405020304" pitchFamily="18" charset="0"/>
              </a:rPr>
              <a:pPr algn="ctr"/>
              <a:t>4</a:t>
            </a:fld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4"/>
          <a:stretch/>
        </p:blipFill>
        <p:spPr>
          <a:xfrm>
            <a:off x="6619627" y="4092869"/>
            <a:ext cx="2785393" cy="20852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605" y="4092869"/>
            <a:ext cx="2780306" cy="208522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8856" y="227714"/>
            <a:ext cx="7804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Вездеходы</a:t>
            </a:r>
            <a:r>
              <a:rPr lang="ru-RU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РУСАК</a:t>
            </a:r>
            <a:r>
              <a:rPr lang="ru-RU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: надежность и эффективность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7018" y="1233376"/>
            <a:ext cx="9906000" cy="2743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D13F05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23605" y="1201478"/>
            <a:ext cx="8918107" cy="2509285"/>
          </a:xfrm>
        </p:spPr>
        <p:txBody>
          <a:bodyPr numCol="2" spcCol="360000">
            <a:normAutofit lnSpcReduction="10000"/>
          </a:bodyPr>
          <a:lstStyle/>
          <a:p>
            <a:pPr marL="0" indent="0" defTabSz="720000">
              <a:lnSpc>
                <a:spcPct val="100000"/>
              </a:lnSpc>
              <a:buNone/>
            </a:pPr>
            <a:endParaRPr lang="ru-RU" sz="1850" dirty="0" smtClean="0"/>
          </a:p>
          <a:p>
            <a:pPr marL="0" indent="0" defTabSz="720000">
              <a:lnSpc>
                <a:spcPct val="100000"/>
              </a:lnSpc>
              <a:buNone/>
            </a:pPr>
            <a:r>
              <a:rPr lang="ru-RU" sz="1850" dirty="0" smtClean="0"/>
              <a:t>Надежность </a:t>
            </a:r>
            <a:r>
              <a:rPr lang="ru-RU" sz="1850" dirty="0"/>
              <a:t>и качество конструкций вездеходов </a:t>
            </a:r>
            <a:r>
              <a:rPr lang="ru-RU" sz="1850" b="1" dirty="0"/>
              <a:t>РУСАК</a:t>
            </a:r>
            <a:r>
              <a:rPr lang="ru-RU" sz="1850" dirty="0"/>
              <a:t> достигается разработкой и изготовлением на собственном производстве наиболее ответственных узлов и агрегатов трансмиссий, ходовой части, </a:t>
            </a:r>
            <a:r>
              <a:rPr lang="ru-RU" sz="1850" dirty="0" smtClean="0"/>
              <a:t>рамы-лодки </a:t>
            </a:r>
            <a:r>
              <a:rPr lang="ru-RU" sz="1850" dirty="0"/>
              <a:t>и кузовов, обладающих наилучшими характеристиками для </a:t>
            </a:r>
            <a:r>
              <a:rPr lang="ru-RU" sz="1850" dirty="0" smtClean="0"/>
              <a:t>бездорожья</a:t>
            </a:r>
          </a:p>
          <a:p>
            <a:pPr marL="0" indent="0" defTabSz="720000">
              <a:lnSpc>
                <a:spcPct val="100000"/>
              </a:lnSpc>
              <a:buNone/>
            </a:pPr>
            <a:endParaRPr lang="ru-RU" sz="1850" dirty="0"/>
          </a:p>
          <a:p>
            <a:pPr marL="0" indent="0" defTabSz="720000">
              <a:lnSpc>
                <a:spcPct val="100000"/>
              </a:lnSpc>
              <a:buNone/>
            </a:pPr>
            <a:r>
              <a:rPr lang="ru-RU" sz="1850" dirty="0" smtClean="0"/>
              <a:t>Высокая </a:t>
            </a:r>
            <a:r>
              <a:rPr lang="ru-RU" sz="1850" dirty="0"/>
              <a:t>производительность, эффективность, </a:t>
            </a:r>
            <a:r>
              <a:rPr lang="ru-RU" sz="1850" dirty="0" smtClean="0"/>
              <a:t>подвижность  </a:t>
            </a:r>
            <a:r>
              <a:rPr lang="ru-RU" sz="1850" dirty="0"/>
              <a:t>и </a:t>
            </a:r>
            <a:r>
              <a:rPr lang="ru-RU" sz="1850" dirty="0" err="1"/>
              <a:t>амфибийность</a:t>
            </a:r>
            <a:r>
              <a:rPr lang="ru-RU" sz="1850" dirty="0"/>
              <a:t>  позволяют вездеходам РУСАК </a:t>
            </a:r>
            <a:r>
              <a:rPr lang="ru-RU" sz="1850" dirty="0" smtClean="0"/>
              <a:t>успешно  </a:t>
            </a:r>
            <a:r>
              <a:rPr lang="ru-RU" sz="1850" dirty="0"/>
              <a:t>выполнять многочисленные транспортные задачи в тяжелых природно-климатических условиях</a:t>
            </a:r>
          </a:p>
        </p:txBody>
      </p:sp>
      <p:pic>
        <p:nvPicPr>
          <p:cNvPr id="4099" name="Picture 3" descr="Z:\Desktop\РУСАК\4 Logo Rusak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33144" y="61238"/>
            <a:ext cx="1485014" cy="85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Freeform 8"/>
          <p:cNvSpPr>
            <a:spLocks/>
          </p:cNvSpPr>
          <p:nvPr/>
        </p:nvSpPr>
        <p:spPr bwMode="auto">
          <a:xfrm>
            <a:off x="4953000" y="1437517"/>
            <a:ext cx="614363" cy="614363"/>
          </a:xfrm>
          <a:custGeom>
            <a:avLst/>
            <a:gdLst>
              <a:gd name="T0" fmla="*/ 0 w 1708"/>
              <a:gd name="T1" fmla="*/ 1708 h 1708"/>
              <a:gd name="T2" fmla="*/ 0 w 1708"/>
              <a:gd name="T3" fmla="*/ 0 h 1708"/>
              <a:gd name="T4" fmla="*/ 1708 w 1708"/>
              <a:gd name="T5" fmla="*/ 0 h 1708"/>
              <a:gd name="T6" fmla="*/ 1708 w 1708"/>
              <a:gd name="T7" fmla="*/ 400 h 1708"/>
              <a:gd name="T8" fmla="*/ 400 w 1708"/>
              <a:gd name="T9" fmla="*/ 400 h 1708"/>
              <a:gd name="T10" fmla="*/ 400 w 1708"/>
              <a:gd name="T11" fmla="*/ 1708 h 1708"/>
              <a:gd name="T12" fmla="*/ 0 w 1708"/>
              <a:gd name="T13" fmla="*/ 1708 h 17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08" h="1708">
                <a:moveTo>
                  <a:pt x="0" y="1708"/>
                </a:moveTo>
                <a:lnTo>
                  <a:pt x="0" y="0"/>
                </a:lnTo>
                <a:lnTo>
                  <a:pt x="1708" y="0"/>
                </a:lnTo>
                <a:lnTo>
                  <a:pt x="1708" y="400"/>
                </a:lnTo>
                <a:lnTo>
                  <a:pt x="400" y="400"/>
                </a:lnTo>
                <a:lnTo>
                  <a:pt x="400" y="1708"/>
                </a:lnTo>
                <a:lnTo>
                  <a:pt x="0" y="1708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2" name="Freeform 8"/>
          <p:cNvSpPr>
            <a:spLocks/>
          </p:cNvSpPr>
          <p:nvPr/>
        </p:nvSpPr>
        <p:spPr bwMode="auto">
          <a:xfrm>
            <a:off x="430521" y="1437517"/>
            <a:ext cx="614363" cy="614363"/>
          </a:xfrm>
          <a:custGeom>
            <a:avLst/>
            <a:gdLst>
              <a:gd name="T0" fmla="*/ 0 w 1708"/>
              <a:gd name="T1" fmla="*/ 1708 h 1708"/>
              <a:gd name="T2" fmla="*/ 0 w 1708"/>
              <a:gd name="T3" fmla="*/ 0 h 1708"/>
              <a:gd name="T4" fmla="*/ 1708 w 1708"/>
              <a:gd name="T5" fmla="*/ 0 h 1708"/>
              <a:gd name="T6" fmla="*/ 1708 w 1708"/>
              <a:gd name="T7" fmla="*/ 400 h 1708"/>
              <a:gd name="T8" fmla="*/ 400 w 1708"/>
              <a:gd name="T9" fmla="*/ 400 h 1708"/>
              <a:gd name="T10" fmla="*/ 400 w 1708"/>
              <a:gd name="T11" fmla="*/ 1708 h 1708"/>
              <a:gd name="T12" fmla="*/ 0 w 1708"/>
              <a:gd name="T13" fmla="*/ 1708 h 17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08" h="1708">
                <a:moveTo>
                  <a:pt x="0" y="1708"/>
                </a:moveTo>
                <a:lnTo>
                  <a:pt x="0" y="0"/>
                </a:lnTo>
                <a:lnTo>
                  <a:pt x="1708" y="0"/>
                </a:lnTo>
                <a:lnTo>
                  <a:pt x="1708" y="400"/>
                </a:lnTo>
                <a:lnTo>
                  <a:pt x="400" y="400"/>
                </a:lnTo>
                <a:lnTo>
                  <a:pt x="400" y="1708"/>
                </a:lnTo>
                <a:lnTo>
                  <a:pt x="0" y="1708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7" name="Picture 3" descr="Z:\Desktop\IMG_65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794" y="4092869"/>
            <a:ext cx="3127845" cy="208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58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3888000" y="6480000"/>
            <a:ext cx="2228850" cy="365125"/>
          </a:xfrm>
        </p:spPr>
        <p:txBody>
          <a:bodyPr/>
          <a:lstStyle/>
          <a:p>
            <a:pPr algn="ctr"/>
            <a:fld id="{A333DC48-C5E5-478E-9F17-6EABAE257C86}" type="slidenum">
              <a:rPr lang="ru-RU">
                <a:solidFill>
                  <a:srgbClr val="002060"/>
                </a:solidFill>
                <a:cs typeface="Times New Roman" panose="02020603050405020304" pitchFamily="18" charset="0"/>
              </a:rPr>
              <a:pPr algn="ctr"/>
              <a:t>40</a:t>
            </a:fld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40642" y="144000"/>
            <a:ext cx="6188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Шины</a:t>
            </a:r>
            <a:r>
              <a:rPr lang="ru-RU" sz="2275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сверхнизкого давления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РУСАК</a:t>
            </a: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2142264"/>
              </p:ext>
            </p:extLst>
          </p:nvPr>
        </p:nvGraphicFramePr>
        <p:xfrm>
          <a:off x="4104167" y="815277"/>
          <a:ext cx="5295014" cy="51860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2806"/>
                <a:gridCol w="1264733"/>
                <a:gridCol w="1217475"/>
              </a:tblGrid>
              <a:tr h="265005">
                <a:tc>
                  <a:txBody>
                    <a:bodyPr/>
                    <a:lstStyle/>
                    <a:p>
                      <a:r>
                        <a:rPr lang="ru-RU" sz="13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Модель</a:t>
                      </a:r>
                      <a:endParaRPr lang="ru-RU" sz="13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РУСАК  4</a:t>
                      </a:r>
                      <a:r>
                        <a:rPr lang="en-US" sz="13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P</a:t>
                      </a:r>
                      <a:endParaRPr lang="ru-RU" sz="13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РУСАК 2Р</a:t>
                      </a:r>
                      <a:endParaRPr lang="ru-RU" sz="13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  <a:tr h="4615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Стоимость (с НДС), руб.  </a:t>
                      </a: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65 000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(до 30.06.2021)</a:t>
                      </a: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60 000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(до 30.06.2021)</a:t>
                      </a:r>
                    </a:p>
                  </a:txBody>
                  <a:tcPr marL="74295" marR="74295" marT="37148" marB="37148" anchor="ctr"/>
                </a:tc>
              </a:tr>
              <a:tr h="284520">
                <a:tc>
                  <a:txBody>
                    <a:bodyPr/>
                    <a:lstStyle/>
                    <a:p>
                      <a:r>
                        <a:rPr lang="ru-RU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Типоразмер</a:t>
                      </a:r>
                      <a:endParaRPr lang="ru-RU" sz="13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1650 х 650 – 25</a:t>
                      </a:r>
                      <a:r>
                        <a:rPr lang="en-US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’’</a:t>
                      </a:r>
                      <a:endParaRPr lang="ru-RU" sz="13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50466">
                <a:tc>
                  <a:txBody>
                    <a:bodyPr/>
                    <a:lstStyle/>
                    <a:p>
                      <a:r>
                        <a:rPr lang="ru-RU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Тип шины</a:t>
                      </a:r>
                      <a:endParaRPr lang="ru-RU" sz="13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Бескамерная, </a:t>
                      </a:r>
                    </a:p>
                    <a:p>
                      <a:pPr algn="ctr"/>
                      <a:r>
                        <a:rPr lang="ru-RU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диагональная</a:t>
                      </a:r>
                    </a:p>
                    <a:p>
                      <a:pPr algn="ctr"/>
                      <a:r>
                        <a:rPr lang="ru-RU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сверхнизкого давления</a:t>
                      </a:r>
                      <a:endParaRPr lang="ru-RU" sz="13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50466">
                <a:tc>
                  <a:txBody>
                    <a:bodyPr/>
                    <a:lstStyle/>
                    <a:p>
                      <a:r>
                        <a:rPr lang="ru-RU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Наружный диаметр при номинальном давлении </a:t>
                      </a:r>
                      <a:br>
                        <a:rPr lang="ru-RU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RU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p=</a:t>
                      </a:r>
                      <a:r>
                        <a:rPr lang="ru-RU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0,8</a:t>
                      </a:r>
                      <a:r>
                        <a:rPr lang="ru-RU" sz="1300" kern="1200" baseline="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атм.)</a:t>
                      </a:r>
                      <a:r>
                        <a:rPr lang="ru-RU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, мм</a:t>
                      </a:r>
                      <a:endParaRPr lang="ru-RU" sz="13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1610</a:t>
                      </a:r>
                      <a:r>
                        <a:rPr lang="ru-RU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n-US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2</a:t>
                      </a:r>
                      <a:r>
                        <a:rPr lang="ru-RU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0</a:t>
                      </a:r>
                      <a:endParaRPr lang="ru-RU" sz="13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16</a:t>
                      </a:r>
                      <a:r>
                        <a:rPr lang="en-US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50</a:t>
                      </a:r>
                      <a:r>
                        <a:rPr lang="ru-RU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n-US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2</a:t>
                      </a:r>
                      <a:r>
                        <a:rPr lang="ru-RU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0</a:t>
                      </a:r>
                      <a:endParaRPr lang="ru-RU" sz="1300" kern="1200" dirty="0" smtClean="0">
                        <a:solidFill>
                          <a:srgbClr val="002060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  <a:tr h="295565">
                <a:tc>
                  <a:txBody>
                    <a:bodyPr/>
                    <a:lstStyle/>
                    <a:p>
                      <a:r>
                        <a:rPr lang="ru-RU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Ширина профиля</a:t>
                      </a:r>
                      <a:endParaRPr lang="ru-RU" sz="13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650</a:t>
                      </a:r>
                      <a:r>
                        <a:rPr lang="ru-RU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20</a:t>
                      </a:r>
                      <a:endParaRPr lang="ru-RU" sz="13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640+20</a:t>
                      </a:r>
                      <a:endParaRPr lang="ru-RU" sz="13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  <a:tr h="295565">
                <a:tc>
                  <a:txBody>
                    <a:bodyPr/>
                    <a:lstStyle/>
                    <a:p>
                      <a:r>
                        <a:rPr lang="ru-RU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Посадочный диаметр диска</a:t>
                      </a:r>
                      <a:endParaRPr lang="ru-RU" sz="13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25</a:t>
                      </a:r>
                      <a:r>
                        <a:rPr lang="en-US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” (645 </a:t>
                      </a:r>
                      <a:r>
                        <a:rPr lang="ru-RU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мм)</a:t>
                      </a:r>
                      <a:endParaRPr lang="ru-RU" sz="13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5565">
                <a:tc>
                  <a:txBody>
                    <a:bodyPr/>
                    <a:lstStyle/>
                    <a:p>
                      <a:r>
                        <a:rPr lang="ru-RU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Высота </a:t>
                      </a:r>
                      <a:r>
                        <a:rPr lang="ru-RU" sz="1300" kern="1200" dirty="0" err="1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грунтозацепа</a:t>
                      </a:r>
                      <a:r>
                        <a:rPr lang="ru-RU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, мм</a:t>
                      </a:r>
                      <a:endParaRPr lang="ru-RU" sz="13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20 </a:t>
                      </a:r>
                      <a:endParaRPr lang="ru-RU" sz="13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55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Число слоев корда</a:t>
                      </a: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74295" marR="74295" marT="37148" marB="37148" anchor="ctr"/>
                </a:tc>
              </a:tr>
              <a:tr h="295565">
                <a:tc>
                  <a:txBody>
                    <a:bodyPr/>
                    <a:lstStyle/>
                    <a:p>
                      <a:r>
                        <a:rPr lang="ru-RU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Давление воздуха в шине, атм.</a:t>
                      </a:r>
                      <a:endParaRPr lang="ru-RU" sz="13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0,05…0,8</a:t>
                      </a:r>
                      <a:endParaRPr lang="ru-RU" sz="13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7736">
                <a:tc>
                  <a:txBody>
                    <a:bodyPr/>
                    <a:lstStyle/>
                    <a:p>
                      <a:r>
                        <a:rPr lang="ru-RU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Индекс несущей</a:t>
                      </a:r>
                      <a:r>
                        <a:rPr lang="ru-RU" sz="1300" kern="1200" baseline="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способности и категория </a:t>
                      </a:r>
                      <a:r>
                        <a:rPr lang="ru-RU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скорости</a:t>
                      </a:r>
                      <a:endParaRPr lang="ru-RU" sz="13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115F</a:t>
                      </a:r>
                      <a:endParaRPr lang="ru-RU" sz="13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108</a:t>
                      </a:r>
                      <a:r>
                        <a:rPr lang="en-US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F</a:t>
                      </a:r>
                      <a:endParaRPr lang="ru-RU" sz="13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  <a:tr h="295565">
                <a:tc>
                  <a:txBody>
                    <a:bodyPr/>
                    <a:lstStyle/>
                    <a:p>
                      <a:r>
                        <a:rPr lang="ru-RU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Максимальная скорость, км/ч</a:t>
                      </a:r>
                      <a:endParaRPr lang="ru-RU" sz="13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80</a:t>
                      </a:r>
                      <a:endParaRPr lang="ru-RU" sz="13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5565">
                <a:tc>
                  <a:txBody>
                    <a:bodyPr/>
                    <a:lstStyle/>
                    <a:p>
                      <a:r>
                        <a:rPr lang="ru-RU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Максимальная</a:t>
                      </a:r>
                      <a:r>
                        <a:rPr lang="ru-RU" sz="1300" kern="1200" baseline="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нагрузка, кг</a:t>
                      </a:r>
                      <a:endParaRPr lang="ru-RU" sz="13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1215</a:t>
                      </a:r>
                      <a:endParaRPr lang="ru-RU" sz="13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1000</a:t>
                      </a:r>
                      <a:endParaRPr lang="ru-RU" sz="13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  <a:tr h="290700">
                <a:tc>
                  <a:txBody>
                    <a:bodyPr/>
                    <a:lstStyle/>
                    <a:p>
                      <a:r>
                        <a:rPr lang="ru-RU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Масса, кг</a:t>
                      </a:r>
                      <a:endParaRPr lang="ru-RU" sz="13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108</a:t>
                      </a:r>
                      <a:r>
                        <a:rPr lang="ru-RU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4</a:t>
                      </a:r>
                      <a:endParaRPr lang="ru-RU" sz="13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96</a:t>
                      </a:r>
                      <a:r>
                        <a:rPr lang="ru-RU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4</a:t>
                      </a:r>
                      <a:endParaRPr lang="ru-RU" sz="13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6448" y="3284646"/>
            <a:ext cx="2064840" cy="2712130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112" y="296382"/>
            <a:ext cx="1584325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693" y="1466480"/>
            <a:ext cx="3054350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888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9782" y="0"/>
            <a:ext cx="305621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3888000" y="6480000"/>
            <a:ext cx="2228850" cy="365125"/>
          </a:xfrm>
        </p:spPr>
        <p:txBody>
          <a:bodyPr/>
          <a:lstStyle/>
          <a:p>
            <a:pPr algn="ctr"/>
            <a:fld id="{A333DC48-C5E5-478E-9F17-6EABAE257C86}" type="slidenum">
              <a:rPr lang="ru-RU">
                <a:solidFill>
                  <a:srgbClr val="002060"/>
                </a:solidFill>
                <a:cs typeface="Times New Roman" panose="02020603050405020304" pitchFamily="18" charset="0"/>
              </a:rPr>
              <a:pPr algn="ctr"/>
              <a:t>41</a:t>
            </a:fld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970" y="3840404"/>
            <a:ext cx="3616013" cy="2589694"/>
          </a:xfr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32"/>
          <a:stretch/>
        </p:blipFill>
        <p:spPr>
          <a:xfrm>
            <a:off x="6111287" y="855000"/>
            <a:ext cx="3516109" cy="2574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91775" y="1018228"/>
            <a:ext cx="490659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cs typeface="Times New Roman" panose="02020603050405020304" pitchFamily="18" charset="0"/>
              </a:rPr>
              <a:t>2 </a:t>
            </a:r>
            <a:r>
              <a:rPr lang="ru-RU" sz="1600" dirty="0">
                <a:cs typeface="Times New Roman" panose="02020603050405020304" pitchFamily="18" charset="0"/>
              </a:rPr>
              <a:t>импеллера диаметром 200 </a:t>
            </a:r>
            <a:r>
              <a:rPr lang="ru-RU" sz="1600" dirty="0" smtClean="0">
                <a:cs typeface="Times New Roman" panose="02020603050405020304" pitchFamily="18" charset="0"/>
              </a:rPr>
              <a:t>мм</a:t>
            </a:r>
            <a:endParaRPr lang="ru-RU" sz="1600" dirty="0">
              <a:cs typeface="Times New Roman" panose="02020603050405020304" pitchFamily="18" charset="0"/>
            </a:endParaRPr>
          </a:p>
          <a:p>
            <a:endParaRPr lang="ru-RU" sz="1600" dirty="0">
              <a:cs typeface="Times New Roman" panose="02020603050405020304" pitchFamily="18" charset="0"/>
            </a:endParaRPr>
          </a:p>
          <a:p>
            <a:r>
              <a:rPr lang="ru-RU" sz="1600" dirty="0" smtClean="0">
                <a:cs typeface="Times New Roman" panose="02020603050405020304" pitchFamily="18" charset="0"/>
              </a:rPr>
              <a:t>Обеспечение </a:t>
            </a:r>
            <a:r>
              <a:rPr lang="ru-RU" sz="1600" dirty="0">
                <a:cs typeface="Times New Roman" panose="02020603050405020304" pitchFamily="18" charset="0"/>
              </a:rPr>
              <a:t>скорости движения на плаву </a:t>
            </a:r>
            <a:r>
              <a:rPr lang="ru-RU" sz="1600" dirty="0" smtClean="0">
                <a:cs typeface="Times New Roman" panose="02020603050405020304" pitchFamily="18" charset="0"/>
              </a:rPr>
              <a:t>до </a:t>
            </a:r>
            <a:r>
              <a:rPr lang="ru-RU" sz="1600" dirty="0">
                <a:cs typeface="Times New Roman" panose="02020603050405020304" pitchFamily="18" charset="0"/>
              </a:rPr>
              <a:t>8</a:t>
            </a:r>
            <a:r>
              <a:rPr lang="ru-RU" sz="1600" dirty="0" smtClean="0">
                <a:cs typeface="Times New Roman" panose="02020603050405020304" pitchFamily="18" charset="0"/>
              </a:rPr>
              <a:t> км/ч</a:t>
            </a:r>
            <a:endParaRPr lang="ru-RU" sz="1600" dirty="0">
              <a:cs typeface="Times New Roman" panose="02020603050405020304" pitchFamily="18" charset="0"/>
            </a:endParaRPr>
          </a:p>
          <a:p>
            <a:r>
              <a:rPr lang="ru-RU" sz="1600" dirty="0">
                <a:cs typeface="Times New Roman" panose="02020603050405020304" pitchFamily="18" charset="0"/>
              </a:rPr>
              <a:t>Хорошая защищенность от повреждений при движении по суше или </a:t>
            </a:r>
            <a:r>
              <a:rPr lang="ru-RU" sz="1600" dirty="0" smtClean="0">
                <a:cs typeface="Times New Roman" panose="02020603050405020304" pitchFamily="18" charset="0"/>
              </a:rPr>
              <a:t>мелководью</a:t>
            </a:r>
          </a:p>
          <a:p>
            <a:endParaRPr lang="ru-RU" sz="1600" dirty="0">
              <a:cs typeface="Times New Roman" panose="02020603050405020304" pitchFamily="18" charset="0"/>
            </a:endParaRPr>
          </a:p>
          <a:p>
            <a:r>
              <a:rPr lang="ru-RU" sz="1600" dirty="0">
                <a:cs typeface="Times New Roman" panose="02020603050405020304" pitchFamily="18" charset="0"/>
              </a:rPr>
              <a:t>Защищенность при выходе на сушу и входе в </a:t>
            </a:r>
            <a:r>
              <a:rPr lang="ru-RU" sz="1600" dirty="0" smtClean="0">
                <a:cs typeface="Times New Roman" panose="02020603050405020304" pitchFamily="18" charset="0"/>
              </a:rPr>
              <a:t>воду</a:t>
            </a:r>
            <a:endParaRPr lang="ru-RU" sz="1600" dirty="0">
              <a:cs typeface="Times New Roman" panose="02020603050405020304" pitchFamily="18" charset="0"/>
            </a:endParaRPr>
          </a:p>
          <a:p>
            <a:endParaRPr lang="ru-RU" sz="1600" dirty="0" smtClean="0">
              <a:cs typeface="Times New Roman" panose="02020603050405020304" pitchFamily="18" charset="0"/>
            </a:endParaRPr>
          </a:p>
          <a:p>
            <a:r>
              <a:rPr lang="ru-RU" sz="1600" dirty="0" smtClean="0">
                <a:cs typeface="Times New Roman" panose="02020603050405020304" pitchFamily="18" charset="0"/>
              </a:rPr>
              <a:t>Хорошая </a:t>
            </a:r>
            <a:r>
              <a:rPr lang="ru-RU" sz="1600" dirty="0">
                <a:cs typeface="Times New Roman" panose="02020603050405020304" pitchFamily="18" charset="0"/>
              </a:rPr>
              <a:t>маневренность без изменения направления вращения рабочего колеса </a:t>
            </a:r>
            <a:r>
              <a:rPr lang="ru-RU" sz="1600" dirty="0" smtClean="0">
                <a:cs typeface="Times New Roman" panose="02020603050405020304" pitchFamily="18" charset="0"/>
              </a:rPr>
              <a:t>водомета</a:t>
            </a:r>
            <a:endParaRPr lang="ru-RU" sz="1600" dirty="0">
              <a:cs typeface="Times New Roman" panose="02020603050405020304" pitchFamily="18" charset="0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6339428" y="2338033"/>
            <a:ext cx="1321226" cy="95362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1286" y="3793014"/>
            <a:ext cx="3516110" cy="2637083"/>
          </a:xfrm>
          <a:prstGeom prst="rect">
            <a:avLst/>
          </a:prstGeom>
        </p:spPr>
      </p:pic>
      <p:sp>
        <p:nvSpPr>
          <p:cNvPr id="18" name="Овал 17"/>
          <p:cNvSpPr/>
          <p:nvPr/>
        </p:nvSpPr>
        <p:spPr>
          <a:xfrm>
            <a:off x="7172199" y="5365464"/>
            <a:ext cx="1310174" cy="91523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308344" y="144000"/>
            <a:ext cx="6496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Водяной</a:t>
            </a:r>
            <a:r>
              <a:rPr lang="ru-RU" sz="2275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движитель вездеходов РУСАК</a:t>
            </a: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508" y="855000"/>
            <a:ext cx="609600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0041" y="3868921"/>
            <a:ext cx="1584325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Прямая со стрелкой 2"/>
          <p:cNvCxnSpPr/>
          <p:nvPr/>
        </p:nvCxnSpPr>
        <p:spPr>
          <a:xfrm>
            <a:off x="5890437" y="1360967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674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466"/>
            <a:ext cx="431907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3888000" y="6480000"/>
            <a:ext cx="2228850" cy="365125"/>
          </a:xfrm>
        </p:spPr>
        <p:txBody>
          <a:bodyPr/>
          <a:lstStyle/>
          <a:p>
            <a:pPr algn="ctr"/>
            <a:fld id="{A333DC48-C5E5-478E-9F17-6EABAE257C86}" type="slidenum">
              <a:rPr lang="ru-RU">
                <a:solidFill>
                  <a:srgbClr val="002060"/>
                </a:solidFill>
                <a:cs typeface="Times New Roman" panose="02020603050405020304" pitchFamily="18" charset="0"/>
              </a:rPr>
              <a:pPr algn="ctr"/>
              <a:t>42</a:t>
            </a:fld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19078" y="127665"/>
            <a:ext cx="5586921" cy="748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ru-RU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Гибридные</a:t>
            </a:r>
            <a:r>
              <a:rPr lang="ru-RU" sz="2275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силовые</a:t>
            </a:r>
            <a:r>
              <a:rPr lang="ru-RU" sz="2275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установки вездеходов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РУСАК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03898" y="1825896"/>
            <a:ext cx="5039831" cy="2718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Напряжение в бортовой сети 420…688 В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Гибридная 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силовая установка последовательно </a:t>
            </a: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типа</a:t>
            </a:r>
            <a:endParaRPr lang="ru-RU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Включает: </a:t>
            </a:r>
            <a:endParaRPr lang="ru-RU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FontTx/>
              <a:buChar char="-"/>
            </a:pP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дизельный 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двигатель </a:t>
            </a:r>
            <a:r>
              <a:rPr lang="ru-RU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Cummins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 (110 кВт</a:t>
            </a: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);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FontTx/>
              <a:buChar char="-"/>
            </a:pP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два 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тяговых генератора с </a:t>
            </a: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инвертором;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FontTx/>
              <a:buChar char="-"/>
            </a:pP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два 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тяговых электродвигателя с </a:t>
            </a: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инвертором;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FontTx/>
              <a:buChar char="-"/>
            </a:pP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литий ионную тяговую АКБ;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FontTx/>
              <a:buChar char="-"/>
            </a:pP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зарядное устройство;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FontTx/>
              <a:buChar char="-"/>
            </a:pP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источник 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бесперебойного </a:t>
            </a: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питания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319078" y="902823"/>
            <a:ext cx="5586922" cy="773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  <a:spcBef>
                <a:spcPts val="100"/>
              </a:spcBef>
              <a:spcAft>
                <a:spcPts val="100"/>
              </a:spcAft>
            </a:pPr>
            <a:r>
              <a:rPr lang="ru-RU" sz="1600" b="1" dirty="0">
                <a:solidFill>
                  <a:srgbClr val="D13F05"/>
                </a:solidFill>
                <a:cs typeface="Times New Roman" panose="02020603050405020304" pitchFamily="18" charset="0"/>
              </a:rPr>
              <a:t>разработаны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rgbClr val="D13F05"/>
                </a:solidFill>
                <a:cs typeface="Times New Roman" panose="02020603050405020304" pitchFamily="18" charset="0"/>
              </a:rPr>
              <a:t>совместно</a:t>
            </a:r>
            <a:r>
              <a:rPr lang="en-US" sz="1600" b="1" dirty="0" smtClean="0">
                <a:solidFill>
                  <a:srgbClr val="D13F05"/>
                </a:solidFill>
                <a:cs typeface="Times New Roman" panose="02020603050405020304" pitchFamily="18" charset="0"/>
              </a:rPr>
              <a:t> c </a:t>
            </a:r>
          </a:p>
          <a:p>
            <a:pPr algn="ctr">
              <a:lnSpc>
                <a:spcPts val="2500"/>
              </a:lnSpc>
              <a:spcBef>
                <a:spcPts val="100"/>
              </a:spcBef>
              <a:spcAft>
                <a:spcPts val="100"/>
              </a:spcAft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ООО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«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МДрайв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»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097" y="2687169"/>
            <a:ext cx="3825830" cy="3811484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567896" y="567844"/>
            <a:ext cx="362310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Настройка компонентов, согласование и проверка работы гибридной системы выполняется на специализированном стенде в совместной 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научно-исследовательской </a:t>
            </a: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лаборатории с </a:t>
            </a:r>
            <a:r>
              <a:rPr lang="ru-RU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НГТУ  им. Р.Е. Алексеева</a:t>
            </a:r>
            <a:endParaRPr lang="ru-RU" sz="1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2182" y="4592911"/>
            <a:ext cx="1577789" cy="605585"/>
          </a:xfrm>
          <a:prstGeom prst="rect">
            <a:avLst/>
          </a:prstGeom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3290" y="5522493"/>
            <a:ext cx="1584325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6" descr="Z:\Desktop\РУСАК\1 Logo NGTU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5426" y="4544589"/>
            <a:ext cx="1843613" cy="935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448" y="5546306"/>
            <a:ext cx="2036763" cy="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497" y="393219"/>
            <a:ext cx="609600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770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301280"/>
            <a:ext cx="9906000" cy="3556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3888000" y="6461184"/>
            <a:ext cx="2228850" cy="365125"/>
          </a:xfrm>
        </p:spPr>
        <p:txBody>
          <a:bodyPr/>
          <a:lstStyle/>
          <a:p>
            <a:pPr algn="ctr"/>
            <a:fld id="{A333DC48-C5E5-478E-9F17-6EABAE257C86}" type="slidenum">
              <a:rPr lang="ru-RU">
                <a:solidFill>
                  <a:srgbClr val="002060"/>
                </a:solidFill>
                <a:cs typeface="Times New Roman" panose="02020603050405020304" pitchFamily="18" charset="0"/>
              </a:rPr>
              <a:pPr algn="ctr"/>
              <a:t>43</a:t>
            </a:fld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395" y="849143"/>
            <a:ext cx="2184644" cy="2310825"/>
          </a:xfrm>
          <a:prstGeom prst="rect">
            <a:avLst/>
          </a:prstGeom>
        </p:spPr>
      </p:pic>
      <p:sp>
        <p:nvSpPr>
          <p:cNvPr id="11" name="Объект 1"/>
          <p:cNvSpPr>
            <a:spLocks noGrp="1"/>
          </p:cNvSpPr>
          <p:nvPr>
            <p:ph idx="1"/>
          </p:nvPr>
        </p:nvSpPr>
        <p:spPr>
          <a:xfrm>
            <a:off x="590550" y="3533776"/>
            <a:ext cx="3949351" cy="2435946"/>
          </a:xfrm>
          <a:noFill/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ru-RU" sz="1600" b="1" dirty="0" smtClean="0">
                <a:cs typeface="Times New Roman" panose="02020603050405020304" pitchFamily="18" charset="0"/>
              </a:rPr>
              <a:t>Характеристики тяговых электромашин</a:t>
            </a:r>
            <a:endParaRPr lang="ru-RU" sz="1600" b="1" dirty="0">
              <a:cs typeface="Times New Roman" panose="02020603050405020304" pitchFamily="18" charset="0"/>
            </a:endParaRPr>
          </a:p>
          <a:p>
            <a:pPr marL="0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cs typeface="Times New Roman" panose="02020603050405020304" pitchFamily="18" charset="0"/>
              </a:rPr>
              <a:t>Номинальный момент – 250 </a:t>
            </a:r>
            <a:r>
              <a:rPr lang="ru-RU" sz="1600" dirty="0" err="1" smtClean="0">
                <a:cs typeface="Times New Roman" panose="02020603050405020304" pitchFamily="18" charset="0"/>
              </a:rPr>
              <a:t>Нм</a:t>
            </a:r>
            <a:endParaRPr lang="ru-RU" sz="1600" dirty="0">
              <a:cs typeface="Times New Roman" panose="02020603050405020304" pitchFamily="18" charset="0"/>
            </a:endParaRPr>
          </a:p>
          <a:p>
            <a:pPr marL="0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cs typeface="Times New Roman" panose="02020603050405020304" pitchFamily="18" charset="0"/>
              </a:rPr>
              <a:t>Пиковый момент – </a:t>
            </a:r>
            <a:r>
              <a:rPr lang="en-US" sz="1600" dirty="0">
                <a:cs typeface="Times New Roman" panose="02020603050405020304" pitchFamily="18" charset="0"/>
              </a:rPr>
              <a:t>50</a:t>
            </a:r>
            <a:r>
              <a:rPr lang="ru-RU" sz="1600" dirty="0">
                <a:cs typeface="Times New Roman" panose="02020603050405020304" pitchFamily="18" charset="0"/>
              </a:rPr>
              <a:t>0 </a:t>
            </a:r>
            <a:r>
              <a:rPr lang="ru-RU" sz="1600" dirty="0" err="1" smtClean="0">
                <a:cs typeface="Times New Roman" panose="02020603050405020304" pitchFamily="18" charset="0"/>
              </a:rPr>
              <a:t>Нм</a:t>
            </a:r>
            <a:endParaRPr lang="ru-RU" sz="1600" dirty="0">
              <a:cs typeface="Times New Roman" panose="02020603050405020304" pitchFamily="18" charset="0"/>
            </a:endParaRPr>
          </a:p>
          <a:p>
            <a:pPr marL="0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cs typeface="Times New Roman" panose="02020603050405020304" pitchFamily="18" charset="0"/>
              </a:rPr>
              <a:t>Номинальная скорость – 3500 </a:t>
            </a:r>
            <a:r>
              <a:rPr lang="ru-RU" sz="1600" dirty="0" smtClean="0">
                <a:cs typeface="Times New Roman" panose="02020603050405020304" pitchFamily="18" charset="0"/>
              </a:rPr>
              <a:t>об/мин</a:t>
            </a:r>
            <a:endParaRPr lang="ru-RU" sz="1600" dirty="0">
              <a:cs typeface="Times New Roman" panose="02020603050405020304" pitchFamily="18" charset="0"/>
            </a:endParaRPr>
          </a:p>
          <a:p>
            <a:pPr marL="0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ü"/>
            </a:pPr>
            <a:r>
              <a:rPr lang="ru-RU" sz="1600" dirty="0" smtClean="0">
                <a:cs typeface="Times New Roman" panose="02020603050405020304" pitchFamily="18" charset="0"/>
              </a:rPr>
              <a:t>Жидкостное охлаждение</a:t>
            </a:r>
            <a:endParaRPr lang="ru-RU" sz="1600" dirty="0">
              <a:cs typeface="Times New Roman" panose="02020603050405020304" pitchFamily="18" charset="0"/>
            </a:endParaRPr>
          </a:p>
          <a:p>
            <a:pPr marL="0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cs typeface="Times New Roman" panose="02020603050405020304" pitchFamily="18" charset="0"/>
              </a:rPr>
              <a:t>Встроенные датчики </a:t>
            </a:r>
            <a:r>
              <a:rPr lang="ru-RU" sz="1600" dirty="0" smtClean="0">
                <a:cs typeface="Times New Roman" panose="02020603050405020304" pitchFamily="18" charset="0"/>
              </a:rPr>
              <a:t>температуры</a:t>
            </a:r>
            <a:endParaRPr lang="ru-RU" sz="1600" dirty="0">
              <a:cs typeface="Times New Roman" panose="02020603050405020304" pitchFamily="18" charset="0"/>
            </a:endParaRPr>
          </a:p>
          <a:p>
            <a:pPr marL="0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cs typeface="Times New Roman" panose="02020603050405020304" pitchFamily="18" charset="0"/>
              </a:rPr>
              <a:t>Встроенный датчик положения </a:t>
            </a:r>
            <a:r>
              <a:rPr lang="ru-RU" sz="1600" dirty="0" smtClean="0">
                <a:cs typeface="Times New Roman" panose="02020603050405020304" pitchFamily="18" charset="0"/>
              </a:rPr>
              <a:t>ротора</a:t>
            </a:r>
            <a:endParaRPr lang="ru-RU" sz="1600" dirty="0">
              <a:cs typeface="Times New Roman" panose="02020603050405020304" pitchFamily="18" charset="0"/>
            </a:endParaRPr>
          </a:p>
          <a:p>
            <a:pPr marL="0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cs typeface="Times New Roman" panose="02020603050405020304" pitchFamily="18" charset="0"/>
              </a:rPr>
              <a:t>Исполнение </a:t>
            </a:r>
            <a:r>
              <a:rPr lang="en-US" sz="1600" dirty="0" smtClean="0">
                <a:cs typeface="Times New Roman" panose="02020603050405020304" pitchFamily="18" charset="0"/>
              </a:rPr>
              <a:t>IP67</a:t>
            </a:r>
            <a:endParaRPr lang="ru-RU" sz="1600" dirty="0"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4912" y="125844"/>
            <a:ext cx="8739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Тяговые</a:t>
            </a:r>
            <a:r>
              <a:rPr lang="ru-RU" sz="2275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электродвигатели, генераторы, инверторы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4838" y="1040823"/>
            <a:ext cx="3363117" cy="1927467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5334000" y="3543301"/>
            <a:ext cx="4133955" cy="3314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ru-RU" sz="1600" b="1" dirty="0" smtClean="0">
                <a:cs typeface="Times New Roman" panose="02020603050405020304" pitchFamily="18" charset="0"/>
              </a:rPr>
              <a:t>Характеристики инвертора</a:t>
            </a:r>
            <a:endParaRPr lang="ru-RU" sz="1600" b="1" dirty="0">
              <a:cs typeface="Times New Roman" panose="02020603050405020304" pitchFamily="18" charset="0"/>
            </a:endParaRPr>
          </a:p>
          <a:p>
            <a:pPr indent="-228600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cs typeface="Times New Roman" panose="02020603050405020304" pitchFamily="18" charset="0"/>
              </a:rPr>
              <a:t>Мощность до 150 </a:t>
            </a:r>
            <a:r>
              <a:rPr lang="ru-RU" sz="1600" dirty="0" smtClean="0">
                <a:cs typeface="Times New Roman" panose="02020603050405020304" pitchFamily="18" charset="0"/>
              </a:rPr>
              <a:t>кВт</a:t>
            </a:r>
            <a:endParaRPr lang="ru-RU" sz="1600" dirty="0">
              <a:cs typeface="Times New Roman" panose="02020603050405020304" pitchFamily="18" charset="0"/>
            </a:endParaRPr>
          </a:p>
          <a:p>
            <a:pPr indent="-228600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cs typeface="Times New Roman" panose="02020603050405020304" pitchFamily="18" charset="0"/>
              </a:rPr>
              <a:t>Номинальный ток фазы 350 </a:t>
            </a:r>
            <a:r>
              <a:rPr lang="ru-RU" sz="1600" dirty="0" smtClean="0">
                <a:cs typeface="Times New Roman" panose="02020603050405020304" pitchFamily="18" charset="0"/>
              </a:rPr>
              <a:t>А</a:t>
            </a:r>
            <a:endParaRPr lang="ru-RU" sz="1600" dirty="0">
              <a:cs typeface="Times New Roman" panose="02020603050405020304" pitchFamily="18" charset="0"/>
            </a:endParaRPr>
          </a:p>
          <a:p>
            <a:pPr indent="-228600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cs typeface="Times New Roman" panose="02020603050405020304" pitchFamily="18" charset="0"/>
              </a:rPr>
              <a:t>Пиковый ток фазы до 500 </a:t>
            </a:r>
            <a:r>
              <a:rPr lang="ru-RU" sz="1600" dirty="0" smtClean="0">
                <a:cs typeface="Times New Roman" panose="02020603050405020304" pitchFamily="18" charset="0"/>
              </a:rPr>
              <a:t>А</a:t>
            </a:r>
            <a:endParaRPr lang="en-US" sz="1600" dirty="0">
              <a:cs typeface="Times New Roman" panose="02020603050405020304" pitchFamily="18" charset="0"/>
            </a:endParaRPr>
          </a:p>
          <a:p>
            <a:pPr indent="-228600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cs typeface="Times New Roman" panose="02020603050405020304" pitchFamily="18" charset="0"/>
              </a:rPr>
              <a:t>Напряжение питания от 400 В до 700 </a:t>
            </a:r>
            <a:r>
              <a:rPr lang="ru-RU" sz="1600" dirty="0" smtClean="0">
                <a:cs typeface="Times New Roman" panose="02020603050405020304" pitchFamily="18" charset="0"/>
              </a:rPr>
              <a:t>В</a:t>
            </a:r>
            <a:endParaRPr lang="ru-RU" sz="1600" dirty="0">
              <a:cs typeface="Times New Roman" panose="02020603050405020304" pitchFamily="18" charset="0"/>
            </a:endParaRPr>
          </a:p>
          <a:p>
            <a:pPr indent="-228600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cs typeface="Times New Roman" panose="02020603050405020304" pitchFamily="18" charset="0"/>
              </a:rPr>
              <a:t>Трех- или шестифазный </a:t>
            </a:r>
            <a:r>
              <a:rPr lang="ru-RU" sz="1600" dirty="0" smtClean="0">
                <a:cs typeface="Times New Roman" panose="02020603050405020304" pitchFamily="18" charset="0"/>
              </a:rPr>
              <a:t>инвертор</a:t>
            </a:r>
            <a:endParaRPr lang="ru-RU" sz="1600" dirty="0">
              <a:cs typeface="Times New Roman" panose="02020603050405020304" pitchFamily="18" charset="0"/>
            </a:endParaRPr>
          </a:p>
          <a:p>
            <a:pPr indent="-228600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cs typeface="Times New Roman" panose="02020603050405020304" pitchFamily="18" charset="0"/>
              </a:rPr>
              <a:t>Интерфейс датчиков </a:t>
            </a:r>
            <a:r>
              <a:rPr lang="ru-RU" sz="1600" dirty="0" smtClean="0">
                <a:cs typeface="Times New Roman" panose="02020603050405020304" pitchFamily="18" charset="0"/>
              </a:rPr>
              <a:t>температуры</a:t>
            </a:r>
            <a:endParaRPr lang="ru-RU" sz="1600" dirty="0">
              <a:cs typeface="Times New Roman" panose="02020603050405020304" pitchFamily="18" charset="0"/>
            </a:endParaRPr>
          </a:p>
          <a:p>
            <a:pPr indent="-228600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cs typeface="Times New Roman" panose="02020603050405020304" pitchFamily="18" charset="0"/>
              </a:rPr>
              <a:t>Интерфейс аварийного отключения </a:t>
            </a:r>
            <a:r>
              <a:rPr lang="en-US" sz="1600" dirty="0">
                <a:cs typeface="Times New Roman" panose="02020603050405020304" pitchFamily="18" charset="0"/>
              </a:rPr>
              <a:t>Safe Torque Off (STO </a:t>
            </a:r>
            <a:r>
              <a:rPr lang="en-US" sz="1600" dirty="0" smtClean="0">
                <a:cs typeface="Times New Roman" panose="02020603050405020304" pitchFamily="18" charset="0"/>
              </a:rPr>
              <a:t>)</a:t>
            </a:r>
            <a:endParaRPr lang="ru-RU" sz="1600" dirty="0">
              <a:cs typeface="Times New Roman" panose="02020603050405020304" pitchFamily="18" charset="0"/>
            </a:endParaRPr>
          </a:p>
          <a:p>
            <a:pPr indent="-228600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cs typeface="Times New Roman" panose="02020603050405020304" pitchFamily="18" charset="0"/>
              </a:rPr>
              <a:t>Интерфейс датчика положения </a:t>
            </a:r>
            <a:r>
              <a:rPr lang="ru-RU" sz="1600" dirty="0" smtClean="0">
                <a:cs typeface="Times New Roman" panose="02020603050405020304" pitchFamily="18" charset="0"/>
              </a:rPr>
              <a:t>ротора</a:t>
            </a:r>
            <a:endParaRPr lang="ru-RU" sz="1600" dirty="0">
              <a:cs typeface="Times New Roman" panose="02020603050405020304" pitchFamily="18" charset="0"/>
            </a:endParaRPr>
          </a:p>
          <a:p>
            <a:pPr indent="-228600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ü"/>
            </a:pPr>
            <a:r>
              <a:rPr lang="ru-RU" sz="1600" dirty="0" smtClean="0">
                <a:cs typeface="Times New Roman" panose="02020603050405020304" pitchFamily="18" charset="0"/>
              </a:rPr>
              <a:t>Жидкостное охлаждение</a:t>
            </a:r>
            <a:endParaRPr lang="ru-RU" sz="1600" dirty="0">
              <a:cs typeface="Times New Roman" panose="02020603050405020304" pitchFamily="18" charset="0"/>
            </a:endParaRPr>
          </a:p>
          <a:p>
            <a:pPr indent="-228600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cs typeface="Times New Roman" panose="02020603050405020304" pitchFamily="18" charset="0"/>
              </a:rPr>
              <a:t>Исполнение </a:t>
            </a:r>
            <a:r>
              <a:rPr lang="en-US" sz="1600" dirty="0">
                <a:cs typeface="Times New Roman" panose="02020603050405020304" pitchFamily="18" charset="0"/>
              </a:rPr>
              <a:t>IP6</a:t>
            </a:r>
            <a:r>
              <a:rPr lang="ru-RU" sz="1600" dirty="0" smtClean="0">
                <a:cs typeface="Times New Roman" panose="02020603050405020304" pitchFamily="18" charset="0"/>
              </a:rPr>
              <a:t>7</a:t>
            </a:r>
            <a:endParaRPr lang="ru-RU" sz="1600" dirty="0"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8841" y="1741544"/>
            <a:ext cx="1530729" cy="526024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497" y="3365077"/>
            <a:ext cx="609600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4770" y="3365077"/>
            <a:ext cx="609600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844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3888000" y="6480000"/>
            <a:ext cx="2228850" cy="365125"/>
          </a:xfrm>
        </p:spPr>
        <p:txBody>
          <a:bodyPr/>
          <a:lstStyle/>
          <a:p>
            <a:pPr algn="ctr"/>
            <a:fld id="{A333DC48-C5E5-478E-9F17-6EABAE257C86}" type="slidenum">
              <a:rPr lang="ru-RU">
                <a:solidFill>
                  <a:srgbClr val="002060"/>
                </a:solidFill>
                <a:cs typeface="Times New Roman" panose="02020603050405020304" pitchFamily="18" charset="0"/>
              </a:rPr>
              <a:pPr algn="ctr"/>
              <a:t>44</a:t>
            </a:fld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3"/>
          <p:cNvSpPr txBox="1">
            <a:spLocks/>
          </p:cNvSpPr>
          <p:nvPr/>
        </p:nvSpPr>
        <p:spPr bwMode="auto">
          <a:xfrm>
            <a:off x="691744" y="896775"/>
            <a:ext cx="3346856" cy="1215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6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Руководитель проекта:</a:t>
            </a:r>
          </a:p>
          <a:p>
            <a:pPr algn="just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600" dirty="0">
                <a:latin typeface="+mn-lt"/>
                <a:cs typeface="Times New Roman" panose="02020603050405020304" pitchFamily="18" charset="0"/>
              </a:rPr>
              <a:t>к.т.н. Блохин Александр Николаевич</a:t>
            </a:r>
            <a:endParaRPr lang="en-US" altLang="ru-RU" sz="1600" dirty="0">
              <a:latin typeface="+mn-lt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600" dirty="0">
                <a:latin typeface="+mn-lt"/>
                <a:cs typeface="Times New Roman" panose="02020603050405020304" pitchFamily="18" charset="0"/>
              </a:rPr>
              <a:t>тел. +7 (950) 621-79-50</a:t>
            </a:r>
          </a:p>
          <a:p>
            <a:pPr algn="just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ru-RU" sz="1600" dirty="0">
                <a:latin typeface="+mn-lt"/>
                <a:cs typeface="Times New Roman" panose="02020603050405020304" pitchFamily="18" charset="0"/>
              </a:rPr>
              <a:t>a.n.blokhin@gmail.com</a:t>
            </a:r>
            <a:endParaRPr lang="ru-RU" altLang="ru-RU" sz="16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9278" y="144000"/>
            <a:ext cx="84104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D13F05"/>
                </a:solidFill>
                <a:cs typeface="Times New Roman" panose="02020603050405020304" pitchFamily="18" charset="0"/>
              </a:rPr>
              <a:t>Приглашаем к сотрудничеству</a:t>
            </a:r>
            <a:endParaRPr lang="ru-RU" sz="2800" b="1" dirty="0">
              <a:solidFill>
                <a:srgbClr val="D13F05"/>
              </a:solidFill>
              <a:cs typeface="Times New Roman" panose="02020603050405020304" pitchFamily="18" charset="0"/>
            </a:endParaRPr>
          </a:p>
        </p:txBody>
      </p:sp>
      <p:sp>
        <p:nvSpPr>
          <p:cNvPr id="19" name="Текст 3"/>
          <p:cNvSpPr txBox="1">
            <a:spLocks/>
          </p:cNvSpPr>
          <p:nvPr/>
        </p:nvSpPr>
        <p:spPr bwMode="auto">
          <a:xfrm>
            <a:off x="5233678" y="1120352"/>
            <a:ext cx="4236478" cy="1502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800" b="1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РУСАК</a:t>
            </a:r>
            <a:r>
              <a:rPr lang="ru-RU" altLang="ru-RU" sz="1600" dirty="0" smtClean="0">
                <a:latin typeface="+mn-lt"/>
                <a:cs typeface="Times New Roman" panose="02020603050405020304" pitchFamily="18" charset="0"/>
              </a:rPr>
              <a:t> </a:t>
            </a:r>
            <a:endParaRPr lang="en-US" altLang="ru-RU" sz="1600" dirty="0" smtClean="0">
              <a:latin typeface="+mn-lt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600" dirty="0" smtClean="0">
                <a:latin typeface="+mn-lt"/>
                <a:cs typeface="Times New Roman" panose="02020603050405020304" pitchFamily="18" charset="0"/>
              </a:rPr>
              <a:t>ООО </a:t>
            </a:r>
            <a:r>
              <a:rPr lang="ru-RU" altLang="ru-RU" sz="1600" dirty="0">
                <a:latin typeface="+mn-lt"/>
                <a:cs typeface="Times New Roman" panose="02020603050405020304" pitchFamily="18" charset="0"/>
              </a:rPr>
              <a:t>«ЗМТ</a:t>
            </a:r>
            <a:r>
              <a:rPr lang="ru-RU" altLang="ru-RU" sz="1600" dirty="0" smtClean="0">
                <a:latin typeface="+mn-lt"/>
                <a:cs typeface="Times New Roman" panose="02020603050405020304" pitchFamily="18" charset="0"/>
              </a:rPr>
              <a:t>»</a:t>
            </a:r>
            <a:endParaRPr lang="ru-RU" altLang="ru-RU" sz="1600" dirty="0">
              <a:latin typeface="+mn-lt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ru-RU" sz="1600" dirty="0">
                <a:latin typeface="+mn-lt"/>
                <a:cs typeface="Times New Roman" panose="02020603050405020304" pitchFamily="18" charset="0"/>
              </a:rPr>
              <a:t>607600</a:t>
            </a:r>
            <a:r>
              <a:rPr lang="ru-RU" altLang="ru-RU" sz="1600" dirty="0">
                <a:latin typeface="+mn-lt"/>
                <a:cs typeface="Times New Roman" panose="02020603050405020304" pitchFamily="18" charset="0"/>
              </a:rPr>
              <a:t>, Россия, Нижегородская область,</a:t>
            </a:r>
          </a:p>
          <a:p>
            <a:pPr>
              <a:spcBef>
                <a:spcPct val="0"/>
              </a:spcBef>
              <a:buNone/>
            </a:pPr>
            <a:r>
              <a:rPr lang="ru-RU" altLang="ru-RU" sz="1600" dirty="0">
                <a:latin typeface="+mn-lt"/>
                <a:cs typeface="Times New Roman" panose="02020603050405020304" pitchFamily="18" charset="0"/>
              </a:rPr>
              <a:t>г. Богородск, </a:t>
            </a:r>
          </a:p>
          <a:p>
            <a:pPr>
              <a:spcBef>
                <a:spcPct val="0"/>
              </a:spcBef>
              <a:buNone/>
            </a:pPr>
            <a:r>
              <a:rPr lang="ru-RU" altLang="ru-RU" sz="1600" dirty="0" err="1">
                <a:latin typeface="+mn-lt"/>
                <a:cs typeface="Times New Roman" panose="02020603050405020304" pitchFamily="18" charset="0"/>
              </a:rPr>
              <a:t>Дуденевское</a:t>
            </a:r>
            <a:r>
              <a:rPr lang="ru-RU" altLang="ru-RU" sz="1600" dirty="0">
                <a:latin typeface="+mn-lt"/>
                <a:cs typeface="Times New Roman" panose="02020603050405020304" pitchFamily="18" charset="0"/>
              </a:rPr>
              <a:t> шоссе, </a:t>
            </a:r>
            <a:r>
              <a:rPr lang="ru-RU" altLang="ru-RU" sz="1600" dirty="0" smtClean="0">
                <a:latin typeface="+mn-lt"/>
                <a:cs typeface="Times New Roman" panose="02020603050405020304" pitchFamily="18" charset="0"/>
              </a:rPr>
              <a:t>11</a:t>
            </a:r>
            <a:r>
              <a:rPr lang="en-US" altLang="ru-RU" sz="1600" dirty="0" smtClean="0">
                <a:latin typeface="+mn-lt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  <a:buNone/>
            </a:pPr>
            <a:r>
              <a:rPr lang="en-US" altLang="ru-RU" sz="1600" dirty="0">
                <a:latin typeface="+mn-lt"/>
                <a:cs typeface="Times New Roman" panose="02020603050405020304" pitchFamily="18" charset="0"/>
              </a:rPr>
              <a:t>8</a:t>
            </a:r>
            <a:r>
              <a:rPr lang="ru-RU" altLang="ru-RU" sz="1600" dirty="0">
                <a:latin typeface="+mn-lt"/>
                <a:cs typeface="Times New Roman" panose="02020603050405020304" pitchFamily="18" charset="0"/>
              </a:rPr>
              <a:t>(831</a:t>
            </a:r>
            <a:r>
              <a:rPr lang="en-US" altLang="ru-RU" sz="1600" dirty="0">
                <a:latin typeface="+mn-lt"/>
                <a:cs typeface="Times New Roman" panose="02020603050405020304" pitchFamily="18" charset="0"/>
              </a:rPr>
              <a:t>70</a:t>
            </a:r>
            <a:r>
              <a:rPr lang="ru-RU" altLang="ru-RU" sz="1600" dirty="0">
                <a:latin typeface="+mn-lt"/>
                <a:cs typeface="Times New Roman" panose="02020603050405020304" pitchFamily="18" charset="0"/>
              </a:rPr>
              <a:t>) </a:t>
            </a:r>
            <a:r>
              <a:rPr lang="en-US" altLang="ru-RU" sz="1600" dirty="0">
                <a:latin typeface="+mn-lt"/>
                <a:cs typeface="Times New Roman" panose="02020603050405020304" pitchFamily="18" charset="0"/>
              </a:rPr>
              <a:t>2</a:t>
            </a:r>
            <a:r>
              <a:rPr lang="ru-RU" altLang="ru-RU" sz="1600" dirty="0">
                <a:latin typeface="+mn-lt"/>
                <a:cs typeface="Times New Roman" panose="02020603050405020304" pitchFamily="18" charset="0"/>
              </a:rPr>
              <a:t>-</a:t>
            </a:r>
            <a:r>
              <a:rPr lang="en-US" altLang="ru-RU" sz="1600" dirty="0">
                <a:latin typeface="+mn-lt"/>
                <a:cs typeface="Times New Roman" panose="02020603050405020304" pitchFamily="18" charset="0"/>
              </a:rPr>
              <a:t>37</a:t>
            </a:r>
            <a:r>
              <a:rPr lang="ru-RU" altLang="ru-RU" sz="1600" dirty="0">
                <a:latin typeface="+mn-lt"/>
                <a:cs typeface="Times New Roman" panose="02020603050405020304" pitchFamily="18" charset="0"/>
              </a:rPr>
              <a:t>-</a:t>
            </a:r>
            <a:r>
              <a:rPr lang="en-US" altLang="ru-RU" sz="1600" dirty="0">
                <a:latin typeface="+mn-lt"/>
                <a:cs typeface="Times New Roman" panose="02020603050405020304" pitchFamily="18" charset="0"/>
              </a:rPr>
              <a:t>54</a:t>
            </a:r>
            <a:endParaRPr lang="ru-RU" altLang="ru-RU" sz="1600" dirty="0">
              <a:latin typeface="+mn-lt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endParaRPr lang="ru-RU" altLang="ru-RU" sz="1600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052" name="Picture 4" descr="Z:\Desktop\DSC09002_редакт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7" y="2747412"/>
            <a:ext cx="9917520" cy="347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9278" y="812377"/>
            <a:ext cx="609600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1278" y="812377"/>
            <a:ext cx="609600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91744" y="2037775"/>
            <a:ext cx="23101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en-US" sz="1600" dirty="0">
                <a:cs typeface="Times New Roman" panose="02020603050405020304" pitchFamily="18" charset="0"/>
              </a:rPr>
              <a:t>www.komgroup.ru</a:t>
            </a:r>
          </a:p>
          <a:p>
            <a:pPr>
              <a:spcBef>
                <a:spcPct val="0"/>
              </a:spcBef>
              <a:buNone/>
            </a:pPr>
            <a:r>
              <a:rPr lang="en-US" sz="1600" dirty="0" smtClean="0">
                <a:cs typeface="Times New Roman" panose="02020603050405020304" pitchFamily="18" charset="0"/>
              </a:rPr>
              <a:t>www.atvrusak.ru</a:t>
            </a:r>
            <a:endParaRPr lang="en-US" sz="16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49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1" y="1167075"/>
            <a:ext cx="9918701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3888000" y="6480000"/>
            <a:ext cx="2228850" cy="365125"/>
          </a:xfrm>
        </p:spPr>
        <p:txBody>
          <a:bodyPr/>
          <a:lstStyle/>
          <a:p>
            <a:pPr algn="ctr"/>
            <a:fld id="{A333DC48-C5E5-478E-9F17-6EABAE257C86}" type="slidenum">
              <a:rPr lang="ru-RU">
                <a:solidFill>
                  <a:srgbClr val="002060"/>
                </a:solidFill>
                <a:cs typeface="Times New Roman" panose="02020603050405020304" pitchFamily="18" charset="0"/>
              </a:rPr>
              <a:pPr algn="ctr"/>
              <a:t>5</a:t>
            </a:fld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34638" y="4380173"/>
            <a:ext cx="9210594" cy="2584151"/>
          </a:xfrm>
          <a:prstGeom prst="rect">
            <a:avLst/>
          </a:prstGeom>
        </p:spPr>
        <p:txBody>
          <a:bodyPr wrap="square" numCol="2" spcCol="360000">
            <a:spAutoFit/>
          </a:bodyPr>
          <a:lstStyle/>
          <a:p>
            <a:pPr>
              <a:spcAft>
                <a:spcPts val="488"/>
              </a:spcAft>
            </a:pPr>
            <a:r>
              <a:rPr lang="ru-RU" sz="1850" dirty="0"/>
              <a:t>Безопасность конструкций вездеходов </a:t>
            </a:r>
            <a:r>
              <a:rPr lang="ru-RU" sz="1850" b="1" dirty="0"/>
              <a:t>РУСАК</a:t>
            </a:r>
            <a:r>
              <a:rPr lang="ru-RU" sz="1850" dirty="0"/>
              <a:t> и приспособленность к условиям Крайнего Севера позволяет обеспечить живучесть экипажа и груза при выполнении транспортных операций, в том числе на плаву при преодолении водных </a:t>
            </a:r>
            <a:r>
              <a:rPr lang="ru-RU" sz="1850" dirty="0" smtClean="0"/>
              <a:t>преград</a:t>
            </a:r>
          </a:p>
          <a:p>
            <a:pPr>
              <a:spcAft>
                <a:spcPts val="488"/>
              </a:spcAft>
            </a:pPr>
            <a:endParaRPr lang="ru-RU" sz="1850" dirty="0" smtClean="0"/>
          </a:p>
          <a:p>
            <a:pPr>
              <a:spcAft>
                <a:spcPts val="488"/>
              </a:spcAft>
            </a:pPr>
            <a:r>
              <a:rPr lang="ru-RU" sz="1850" dirty="0" smtClean="0"/>
              <a:t>Применение </a:t>
            </a:r>
            <a:r>
              <a:rPr lang="ru-RU" sz="1850" dirty="0"/>
              <a:t>движителей (шин и гусениц) собственной конструкции позволяет достичь оптимального сочетания грузоподъемности, износостойкости и минимального давления в контакте с опорной </a:t>
            </a:r>
            <a:r>
              <a:rPr lang="ru-RU" sz="1850" dirty="0" smtClean="0"/>
              <a:t>поверхностью</a:t>
            </a:r>
            <a:endParaRPr lang="ru-RU" sz="1850" dirty="0"/>
          </a:p>
        </p:txBody>
      </p:sp>
      <p:sp>
        <p:nvSpPr>
          <p:cNvPr id="19" name="TextBox 18"/>
          <p:cNvSpPr txBox="1"/>
          <p:nvPr/>
        </p:nvSpPr>
        <p:spPr>
          <a:xfrm>
            <a:off x="106327" y="225563"/>
            <a:ext cx="7984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Вездеходы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РУСАК</a:t>
            </a:r>
            <a:r>
              <a:rPr lang="ru-RU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: безопасность конструкций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8294" y="1507808"/>
            <a:ext cx="2781537" cy="2085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840" y="1507807"/>
            <a:ext cx="2776398" cy="2085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6656" y="191741"/>
            <a:ext cx="1481138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Freeform 8"/>
          <p:cNvSpPr>
            <a:spLocks/>
          </p:cNvSpPr>
          <p:nvPr/>
        </p:nvSpPr>
        <p:spPr bwMode="auto">
          <a:xfrm>
            <a:off x="281665" y="4244512"/>
            <a:ext cx="614363" cy="614363"/>
          </a:xfrm>
          <a:custGeom>
            <a:avLst/>
            <a:gdLst>
              <a:gd name="T0" fmla="*/ 0 w 1708"/>
              <a:gd name="T1" fmla="*/ 1708 h 1708"/>
              <a:gd name="T2" fmla="*/ 0 w 1708"/>
              <a:gd name="T3" fmla="*/ 0 h 1708"/>
              <a:gd name="T4" fmla="*/ 1708 w 1708"/>
              <a:gd name="T5" fmla="*/ 0 h 1708"/>
              <a:gd name="T6" fmla="*/ 1708 w 1708"/>
              <a:gd name="T7" fmla="*/ 400 h 1708"/>
              <a:gd name="T8" fmla="*/ 400 w 1708"/>
              <a:gd name="T9" fmla="*/ 400 h 1708"/>
              <a:gd name="T10" fmla="*/ 400 w 1708"/>
              <a:gd name="T11" fmla="*/ 1708 h 1708"/>
              <a:gd name="T12" fmla="*/ 0 w 1708"/>
              <a:gd name="T13" fmla="*/ 1708 h 17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08" h="1708">
                <a:moveTo>
                  <a:pt x="0" y="1708"/>
                </a:moveTo>
                <a:lnTo>
                  <a:pt x="0" y="0"/>
                </a:lnTo>
                <a:lnTo>
                  <a:pt x="1708" y="0"/>
                </a:lnTo>
                <a:lnTo>
                  <a:pt x="1708" y="400"/>
                </a:lnTo>
                <a:lnTo>
                  <a:pt x="400" y="400"/>
                </a:lnTo>
                <a:lnTo>
                  <a:pt x="400" y="1708"/>
                </a:lnTo>
                <a:lnTo>
                  <a:pt x="0" y="1708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4926284" y="4244512"/>
            <a:ext cx="614363" cy="614363"/>
          </a:xfrm>
          <a:custGeom>
            <a:avLst/>
            <a:gdLst>
              <a:gd name="T0" fmla="*/ 0 w 1708"/>
              <a:gd name="T1" fmla="*/ 1708 h 1708"/>
              <a:gd name="T2" fmla="*/ 0 w 1708"/>
              <a:gd name="T3" fmla="*/ 0 h 1708"/>
              <a:gd name="T4" fmla="*/ 1708 w 1708"/>
              <a:gd name="T5" fmla="*/ 0 h 1708"/>
              <a:gd name="T6" fmla="*/ 1708 w 1708"/>
              <a:gd name="T7" fmla="*/ 400 h 1708"/>
              <a:gd name="T8" fmla="*/ 400 w 1708"/>
              <a:gd name="T9" fmla="*/ 400 h 1708"/>
              <a:gd name="T10" fmla="*/ 400 w 1708"/>
              <a:gd name="T11" fmla="*/ 1708 h 1708"/>
              <a:gd name="T12" fmla="*/ 0 w 1708"/>
              <a:gd name="T13" fmla="*/ 1708 h 17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08" h="1708">
                <a:moveTo>
                  <a:pt x="0" y="1708"/>
                </a:moveTo>
                <a:lnTo>
                  <a:pt x="0" y="0"/>
                </a:lnTo>
                <a:lnTo>
                  <a:pt x="1708" y="0"/>
                </a:lnTo>
                <a:lnTo>
                  <a:pt x="1708" y="400"/>
                </a:lnTo>
                <a:lnTo>
                  <a:pt x="400" y="400"/>
                </a:lnTo>
                <a:lnTo>
                  <a:pt x="400" y="1708"/>
                </a:lnTo>
                <a:lnTo>
                  <a:pt x="0" y="1708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6" name="Picture 2" descr="Z:\Desktop\РУСАК_К-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427" y="1626500"/>
            <a:ext cx="3284443" cy="1848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109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Рисунок 5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0278" y="3652218"/>
            <a:ext cx="2323951" cy="115592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8764" y="1417449"/>
            <a:ext cx="2092483" cy="10407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7548" y="4701922"/>
            <a:ext cx="2436641" cy="11904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3658" y="4709948"/>
            <a:ext cx="2377589" cy="116155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0757" y="4677420"/>
            <a:ext cx="2688898" cy="13136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412" y="2474680"/>
            <a:ext cx="1992676" cy="103775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3435" y="3654157"/>
            <a:ext cx="2161413" cy="105594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87079" y="72282"/>
            <a:ext cx="93247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Семейство колесных машин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РУСАК</a:t>
            </a:r>
            <a:r>
              <a:rPr lang="ru-RU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 К-4, К-6, К-8 </a:t>
            </a:r>
            <a:endParaRPr lang="ru-RU" sz="2800" b="1" dirty="0" smtClean="0">
              <a:solidFill>
                <a:srgbClr val="D13F05"/>
              </a:solidFill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D13F05"/>
                </a:solidFill>
                <a:cs typeface="Times New Roman" panose="02020603050405020304" pitchFamily="18" charset="0"/>
              </a:rPr>
              <a:t>на </a:t>
            </a:r>
            <a:r>
              <a:rPr lang="ru-RU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шинах сверхнизкого </a:t>
            </a:r>
            <a:r>
              <a:rPr lang="ru-RU" sz="2800" b="1" dirty="0" smtClean="0">
                <a:solidFill>
                  <a:srgbClr val="D13F05"/>
                </a:solidFill>
                <a:cs typeface="Times New Roman" panose="02020603050405020304" pitchFamily="18" charset="0"/>
              </a:rPr>
              <a:t>давления</a:t>
            </a:r>
            <a:r>
              <a:rPr lang="en-US" sz="2800" b="1" dirty="0" smtClean="0">
                <a:solidFill>
                  <a:srgbClr val="D13F05"/>
                </a:solidFill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D13F05"/>
                </a:solidFill>
                <a:cs typeface="Times New Roman" panose="02020603050405020304" pitchFamily="18" charset="0"/>
              </a:rPr>
              <a:t>1650х650-25</a:t>
            </a:r>
            <a:endParaRPr lang="ru-RU" sz="2800" b="1" dirty="0">
              <a:solidFill>
                <a:srgbClr val="D13F05"/>
              </a:solidFill>
              <a:cs typeface="Times New Roman" panose="02020603050405020304" pitchFamily="18" charset="0"/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3708" y="1304301"/>
            <a:ext cx="2579224" cy="1260000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4880" y="2424821"/>
            <a:ext cx="2588052" cy="126437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6318" y="1275389"/>
            <a:ext cx="2579107" cy="1260000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6721" y="2421212"/>
            <a:ext cx="2578704" cy="126000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3005" y="3556958"/>
            <a:ext cx="2579106" cy="126000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5757" y="2535389"/>
            <a:ext cx="2033858" cy="109038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165467" y="1136944"/>
            <a:ext cx="1084479" cy="31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63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К-8 / 39947</a:t>
            </a:r>
            <a:endParaRPr lang="ru-RU" sz="1463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606651" y="1136944"/>
            <a:ext cx="1084479" cy="31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63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К-8 / 39941</a:t>
            </a:r>
            <a:endParaRPr lang="ru-RU" sz="1463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165467" y="2315557"/>
            <a:ext cx="1084479" cy="31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63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К-8 / 39948</a:t>
            </a:r>
            <a:endParaRPr lang="ru-RU" sz="1463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600318" y="2244135"/>
            <a:ext cx="1084479" cy="31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63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К-8 / 39943</a:t>
            </a:r>
            <a:endParaRPr lang="ru-RU" sz="1463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165467" y="3398228"/>
            <a:ext cx="1084479" cy="31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63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К-8 / 39944</a:t>
            </a:r>
            <a:endParaRPr lang="ru-RU" sz="1463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606651" y="3398227"/>
            <a:ext cx="1084479" cy="31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63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К-8 / 39945</a:t>
            </a:r>
            <a:endParaRPr lang="ru-RU" sz="1463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814442" y="1136944"/>
            <a:ext cx="1181125" cy="31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63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К-6 / 399511</a:t>
            </a:r>
            <a:endParaRPr lang="ru-RU" sz="1463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074" y="1295673"/>
            <a:ext cx="1637001" cy="1186687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981357" y="1136944"/>
            <a:ext cx="1084479" cy="31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63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К-4 / 39961</a:t>
            </a:r>
            <a:endParaRPr lang="ru-RU" sz="1463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814712" y="3398228"/>
            <a:ext cx="1181125" cy="31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63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К-6 / 39953</a:t>
            </a:r>
            <a:endParaRPr lang="ru-RU" sz="1463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679381" y="4533497"/>
            <a:ext cx="1206610" cy="31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63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К-6 / 39954</a:t>
            </a:r>
            <a:endParaRPr lang="ru-RU" sz="1463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042966" y="4586441"/>
            <a:ext cx="1084479" cy="31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63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К-8 / 39946</a:t>
            </a:r>
            <a:endParaRPr lang="ru-RU" sz="1463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606651" y="4533497"/>
            <a:ext cx="1084479" cy="31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63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К-8 / 39949</a:t>
            </a:r>
            <a:endParaRPr lang="ru-RU" sz="1463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814712" y="2315558"/>
            <a:ext cx="1181125" cy="31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63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К-6 / 399512</a:t>
            </a:r>
            <a:endParaRPr lang="ru-RU" sz="1463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981358" y="2244136"/>
            <a:ext cx="1084479" cy="31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63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К-4 / 39962</a:t>
            </a:r>
            <a:endParaRPr lang="ru-RU" sz="1463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446" y="3664538"/>
            <a:ext cx="2053569" cy="1055561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982651" y="3398228"/>
            <a:ext cx="1083185" cy="31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63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К-4 / 39963</a:t>
            </a:r>
            <a:endParaRPr lang="ru-RU" sz="1463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482" y="4746747"/>
            <a:ext cx="2086286" cy="1085882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896633" y="4586442"/>
            <a:ext cx="1255219" cy="31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63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К-4 / 39964</a:t>
            </a:r>
            <a:endParaRPr lang="ru-RU" sz="1463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5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3888000" y="6480000"/>
            <a:ext cx="2228850" cy="365125"/>
          </a:xfrm>
        </p:spPr>
        <p:txBody>
          <a:bodyPr/>
          <a:lstStyle/>
          <a:p>
            <a:pPr algn="ctr"/>
            <a:fld id="{A333DC48-C5E5-478E-9F17-6EABAE257C86}" type="slidenum">
              <a:rPr lang="ru-RU">
                <a:solidFill>
                  <a:srgbClr val="002060"/>
                </a:solidFill>
                <a:cs typeface="Times New Roman" panose="02020603050405020304" pitchFamily="18" charset="0"/>
              </a:rPr>
              <a:pPr algn="ctr"/>
              <a:t>6</a:t>
            </a:fld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071925" y="6110617"/>
            <a:ext cx="386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D13F05"/>
                </a:solidFill>
                <a:cs typeface="Times New Roman" panose="02020603050405020304" pitchFamily="18" charset="0"/>
              </a:rPr>
              <a:t>atvrusak.ru</a:t>
            </a:r>
            <a:endParaRPr lang="ru-RU" b="1" dirty="0">
              <a:solidFill>
                <a:srgbClr val="D13F05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55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9782" y="0"/>
            <a:ext cx="305621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1723664"/>
              </p:ext>
            </p:extLst>
          </p:nvPr>
        </p:nvGraphicFramePr>
        <p:xfrm>
          <a:off x="310762" y="1080882"/>
          <a:ext cx="5922334" cy="5058987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337493"/>
                <a:gridCol w="3584841"/>
              </a:tblGrid>
              <a:tr h="5645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Максимальная скорость,</a:t>
                      </a:r>
                      <a:r>
                        <a:rPr lang="ru-RU" sz="1300" baseline="0" dirty="0" smtClean="0">
                          <a:latin typeface="+mn-lt"/>
                          <a:cs typeface="Times New Roman" panose="02020603050405020304" pitchFamily="18" charset="0"/>
                        </a:rPr>
                        <a:t> км/ч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aseline="0" dirty="0" smtClean="0">
                          <a:latin typeface="+mn-lt"/>
                          <a:cs typeface="Times New Roman" panose="02020603050405020304" pitchFamily="18" charset="0"/>
                        </a:rPr>
                        <a:t>- на твердом грунте, дороге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aseline="0" dirty="0" smtClean="0">
                          <a:latin typeface="+mn-lt"/>
                          <a:cs typeface="Times New Roman" panose="02020603050405020304" pitchFamily="18" charset="0"/>
                        </a:rPr>
                        <a:t>- на плаву</a:t>
                      </a:r>
                      <a:r>
                        <a:rPr lang="en-US" sz="1300" baseline="0" dirty="0" smtClean="0">
                          <a:latin typeface="+mn-lt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ru-RU" sz="1300" baseline="0" dirty="0" smtClean="0">
                          <a:latin typeface="+mn-lt"/>
                          <a:cs typeface="Times New Roman" panose="02020603050405020304" pitchFamily="18" charset="0"/>
                        </a:rPr>
                        <a:t>без водомета)</a:t>
                      </a:r>
                      <a:endParaRPr lang="ru-RU" sz="1300" dirty="0" smtClean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300" dirty="0" smtClean="0"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60</a:t>
                      </a:r>
                    </a:p>
                    <a:p>
                      <a:pPr algn="ctr"/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4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  <a:tr h="582706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Макс</a:t>
                      </a:r>
                      <a:r>
                        <a:rPr lang="en-US" sz="1300" dirty="0" smtClean="0">
                          <a:latin typeface="+mn-lt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 преодолеваемый </a:t>
                      </a:r>
                      <a:b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</a:br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- подъем, градусы,</a:t>
                      </a:r>
                      <a:r>
                        <a:rPr lang="ru-RU" sz="1300" baseline="0" dirty="0" smtClean="0">
                          <a:latin typeface="+mn-lt"/>
                          <a:cs typeface="Times New Roman" panose="02020603050405020304" pitchFamily="18" charset="0"/>
                        </a:rPr>
                        <a:t> не менее</a:t>
                      </a:r>
                    </a:p>
                    <a:p>
                      <a:r>
                        <a:rPr lang="ru-RU" sz="1300" baseline="0" dirty="0" smtClean="0">
                          <a:latin typeface="+mn-lt"/>
                          <a:cs typeface="Times New Roman" panose="02020603050405020304" pitchFamily="18" charset="0"/>
                        </a:rPr>
                        <a:t>- косогор, градусы, не менее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300" dirty="0" smtClean="0"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</a:t>
                      </a:r>
                    </a:p>
                    <a:p>
                      <a:pPr algn="ctr"/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35</a:t>
                      </a:r>
                    </a:p>
                  </a:txBody>
                  <a:tcPr marL="74295" marR="74295" marT="37148" marB="37148" anchor="ctr"/>
                </a:tc>
              </a:tr>
              <a:tr h="267139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Дорожный просвет, мм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500…560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  <a:tr h="254857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Двигатель* (дизельный)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aseline="0" dirty="0" smtClean="0">
                          <a:latin typeface="+mn-lt"/>
                          <a:cs typeface="Times New Roman" panose="02020603050405020304" pitchFamily="18" charset="0"/>
                        </a:rPr>
                        <a:t>Cummins</a:t>
                      </a:r>
                      <a:r>
                        <a:rPr lang="ru-RU" sz="1300" baseline="0" dirty="0" smtClean="0">
                          <a:latin typeface="+mn-lt"/>
                          <a:cs typeface="Times New Roman" panose="02020603050405020304" pitchFamily="18" charset="0"/>
                        </a:rPr>
                        <a:t> 2.8 л., 110 кВт 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  <a:tr h="583076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Трансмиссия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5-ти ступенчатая коробка</a:t>
                      </a:r>
                      <a:r>
                        <a:rPr lang="ru-RU" sz="13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передач,</a:t>
                      </a:r>
                      <a:endParaRPr lang="ru-RU" sz="13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раздаточная коробка, главные передачи, колесные редукторы</a:t>
                      </a:r>
                    </a:p>
                  </a:txBody>
                  <a:tcPr marL="74295" marR="74295" marT="37148" marB="37148" anchor="ctr"/>
                </a:tc>
              </a:tr>
              <a:tr h="272415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Подвеска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Независимая, пружинная, на двух поперечных рычагах, с гидравлическими амортизаторами</a:t>
                      </a:r>
                    </a:p>
                  </a:txBody>
                  <a:tcPr marL="74295" marR="74295" marT="37148" marB="37148" anchor="ctr"/>
                </a:tc>
              </a:tr>
              <a:tr h="975795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Рулевое управление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С гидроусилителем, рулевая трапеция (продольные и поперечные тяги), соединяющая колеса двух передних управляемых осей</a:t>
                      </a:r>
                    </a:p>
                  </a:txBody>
                  <a:tcPr marL="74295" marR="74295" marT="37148" marB="37148" anchor="ctr"/>
                </a:tc>
              </a:tr>
              <a:tr h="152946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Тормозные механизмы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Дисковые, в</a:t>
                      </a:r>
                      <a:r>
                        <a:rPr lang="ru-RU" sz="13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раме-лодке</a:t>
                      </a:r>
                      <a:endParaRPr lang="ru-RU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  <a:tr h="517024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Рама-лодка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Герметичная, из стальных, высоколегированных труб, обшита алюминиевым листом</a:t>
                      </a:r>
                      <a:endParaRPr lang="ru-RU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  <a:tr h="272415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Шины сверхнизкого давления 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РУСАК 1650 х 650 – 635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(25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”)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310762" y="144000"/>
            <a:ext cx="65390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Основные</a:t>
            </a:r>
            <a:r>
              <a:rPr lang="ru-RU" sz="2275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D13F05"/>
                </a:solidFill>
                <a:cs typeface="Times New Roman" panose="02020603050405020304" pitchFamily="18" charset="0"/>
              </a:rPr>
              <a:t>характеристики</a:t>
            </a:r>
          </a:p>
          <a:p>
            <a:pPr algn="ctr"/>
            <a:r>
              <a:rPr lang="ru-RU" sz="2800" b="1" dirty="0" smtClean="0">
                <a:solidFill>
                  <a:srgbClr val="D13F05"/>
                </a:solidFill>
                <a:cs typeface="Times New Roman" panose="02020603050405020304" pitchFamily="18" charset="0"/>
              </a:rPr>
              <a:t>колесных вездеходов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РУСАК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004958" y="6492875"/>
            <a:ext cx="2228850" cy="365125"/>
          </a:xfrm>
        </p:spPr>
        <p:txBody>
          <a:bodyPr/>
          <a:lstStyle/>
          <a:p>
            <a:pPr algn="ctr"/>
            <a:fld id="{A333DC48-C5E5-478E-9F17-6EABAE257C86}" type="slidenum">
              <a:rPr lang="ru-RU">
                <a:solidFill>
                  <a:srgbClr val="002060"/>
                </a:solidFill>
                <a:cs typeface="Times New Roman" panose="02020603050405020304" pitchFamily="18" charset="0"/>
              </a:rPr>
              <a:pPr algn="ctr"/>
              <a:t>7</a:t>
            </a:fld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0762" y="6234945"/>
            <a:ext cx="58832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 smtClean="0">
                <a:cs typeface="Times New Roman" panose="02020603050405020304" pitchFamily="18" charset="0"/>
              </a:rPr>
              <a:t>* По согласованию, возможно установить другой двигатель или гибридную силовую установку с электромеханической трансмиссией</a:t>
            </a:r>
            <a:endParaRPr lang="ru-RU" sz="1200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3486" y="1479233"/>
            <a:ext cx="2848807" cy="1421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3487" y="3258229"/>
            <a:ext cx="2796823" cy="1386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79479" y="5008789"/>
            <a:ext cx="2796822" cy="1456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1329" y="296753"/>
            <a:ext cx="1481138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Freeform 8"/>
          <p:cNvSpPr>
            <a:spLocks/>
          </p:cNvSpPr>
          <p:nvPr/>
        </p:nvSpPr>
        <p:spPr bwMode="auto">
          <a:xfrm>
            <a:off x="6849782" y="1320559"/>
            <a:ext cx="614363" cy="614363"/>
          </a:xfrm>
          <a:custGeom>
            <a:avLst/>
            <a:gdLst>
              <a:gd name="T0" fmla="*/ 0 w 1708"/>
              <a:gd name="T1" fmla="*/ 1708 h 1708"/>
              <a:gd name="T2" fmla="*/ 0 w 1708"/>
              <a:gd name="T3" fmla="*/ 0 h 1708"/>
              <a:gd name="T4" fmla="*/ 1708 w 1708"/>
              <a:gd name="T5" fmla="*/ 0 h 1708"/>
              <a:gd name="T6" fmla="*/ 1708 w 1708"/>
              <a:gd name="T7" fmla="*/ 400 h 1708"/>
              <a:gd name="T8" fmla="*/ 400 w 1708"/>
              <a:gd name="T9" fmla="*/ 400 h 1708"/>
              <a:gd name="T10" fmla="*/ 400 w 1708"/>
              <a:gd name="T11" fmla="*/ 1708 h 1708"/>
              <a:gd name="T12" fmla="*/ 0 w 1708"/>
              <a:gd name="T13" fmla="*/ 1708 h 17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08" h="1708">
                <a:moveTo>
                  <a:pt x="0" y="1708"/>
                </a:moveTo>
                <a:lnTo>
                  <a:pt x="0" y="0"/>
                </a:lnTo>
                <a:lnTo>
                  <a:pt x="1708" y="0"/>
                </a:lnTo>
                <a:lnTo>
                  <a:pt x="1708" y="400"/>
                </a:lnTo>
                <a:lnTo>
                  <a:pt x="400" y="400"/>
                </a:lnTo>
                <a:lnTo>
                  <a:pt x="400" y="1708"/>
                </a:lnTo>
                <a:lnTo>
                  <a:pt x="0" y="1708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Freeform 8"/>
          <p:cNvSpPr>
            <a:spLocks/>
          </p:cNvSpPr>
          <p:nvPr/>
        </p:nvSpPr>
        <p:spPr bwMode="auto">
          <a:xfrm>
            <a:off x="6849781" y="3121818"/>
            <a:ext cx="614363" cy="614363"/>
          </a:xfrm>
          <a:custGeom>
            <a:avLst/>
            <a:gdLst>
              <a:gd name="T0" fmla="*/ 0 w 1708"/>
              <a:gd name="T1" fmla="*/ 1708 h 1708"/>
              <a:gd name="T2" fmla="*/ 0 w 1708"/>
              <a:gd name="T3" fmla="*/ 0 h 1708"/>
              <a:gd name="T4" fmla="*/ 1708 w 1708"/>
              <a:gd name="T5" fmla="*/ 0 h 1708"/>
              <a:gd name="T6" fmla="*/ 1708 w 1708"/>
              <a:gd name="T7" fmla="*/ 400 h 1708"/>
              <a:gd name="T8" fmla="*/ 400 w 1708"/>
              <a:gd name="T9" fmla="*/ 400 h 1708"/>
              <a:gd name="T10" fmla="*/ 400 w 1708"/>
              <a:gd name="T11" fmla="*/ 1708 h 1708"/>
              <a:gd name="T12" fmla="*/ 0 w 1708"/>
              <a:gd name="T13" fmla="*/ 1708 h 17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08" h="1708">
                <a:moveTo>
                  <a:pt x="0" y="1708"/>
                </a:moveTo>
                <a:lnTo>
                  <a:pt x="0" y="0"/>
                </a:lnTo>
                <a:lnTo>
                  <a:pt x="1708" y="0"/>
                </a:lnTo>
                <a:lnTo>
                  <a:pt x="1708" y="400"/>
                </a:lnTo>
                <a:lnTo>
                  <a:pt x="400" y="400"/>
                </a:lnTo>
                <a:lnTo>
                  <a:pt x="400" y="1708"/>
                </a:lnTo>
                <a:lnTo>
                  <a:pt x="0" y="1708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Freeform 8"/>
          <p:cNvSpPr>
            <a:spLocks/>
          </p:cNvSpPr>
          <p:nvPr/>
        </p:nvSpPr>
        <p:spPr bwMode="auto">
          <a:xfrm>
            <a:off x="6849782" y="4858875"/>
            <a:ext cx="614363" cy="614363"/>
          </a:xfrm>
          <a:custGeom>
            <a:avLst/>
            <a:gdLst>
              <a:gd name="T0" fmla="*/ 0 w 1708"/>
              <a:gd name="T1" fmla="*/ 1708 h 1708"/>
              <a:gd name="T2" fmla="*/ 0 w 1708"/>
              <a:gd name="T3" fmla="*/ 0 h 1708"/>
              <a:gd name="T4" fmla="*/ 1708 w 1708"/>
              <a:gd name="T5" fmla="*/ 0 h 1708"/>
              <a:gd name="T6" fmla="*/ 1708 w 1708"/>
              <a:gd name="T7" fmla="*/ 400 h 1708"/>
              <a:gd name="T8" fmla="*/ 400 w 1708"/>
              <a:gd name="T9" fmla="*/ 400 h 1708"/>
              <a:gd name="T10" fmla="*/ 400 w 1708"/>
              <a:gd name="T11" fmla="*/ 1708 h 1708"/>
              <a:gd name="T12" fmla="*/ 0 w 1708"/>
              <a:gd name="T13" fmla="*/ 1708 h 17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08" h="1708">
                <a:moveTo>
                  <a:pt x="0" y="1708"/>
                </a:moveTo>
                <a:lnTo>
                  <a:pt x="0" y="0"/>
                </a:lnTo>
                <a:lnTo>
                  <a:pt x="1708" y="0"/>
                </a:lnTo>
                <a:lnTo>
                  <a:pt x="1708" y="400"/>
                </a:lnTo>
                <a:lnTo>
                  <a:pt x="400" y="400"/>
                </a:lnTo>
                <a:lnTo>
                  <a:pt x="400" y="1708"/>
                </a:lnTo>
                <a:lnTo>
                  <a:pt x="0" y="1708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71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560" y="948285"/>
            <a:ext cx="4066916" cy="2358950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3888000" y="6480000"/>
            <a:ext cx="2228850" cy="365125"/>
          </a:xfrm>
        </p:spPr>
        <p:txBody>
          <a:bodyPr/>
          <a:lstStyle/>
          <a:p>
            <a:pPr algn="ctr"/>
            <a:fld id="{A333DC48-C5E5-478E-9F17-6EABAE257C86}" type="slidenum">
              <a:rPr lang="ru-RU">
                <a:solidFill>
                  <a:srgbClr val="002060"/>
                </a:solidFill>
                <a:cs typeface="Times New Roman" panose="02020603050405020304" pitchFamily="18" charset="0"/>
              </a:rPr>
              <a:pPr algn="ctr"/>
              <a:t>8</a:t>
            </a:fld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5075691"/>
              </p:ext>
            </p:extLst>
          </p:nvPr>
        </p:nvGraphicFramePr>
        <p:xfrm>
          <a:off x="5377301" y="770336"/>
          <a:ext cx="4043174" cy="29037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1943"/>
                <a:gridCol w="1561231"/>
              </a:tblGrid>
              <a:tr h="306438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Модель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РУСАК К-8/39941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  <a:tr h="4785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Стоимость (с НДС)</a:t>
                      </a:r>
                    </a:p>
                    <a:p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базовой комплектации с утепленным кузовом, лебедкой, системой подкачки шин руб. </a:t>
                      </a: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7 700 000</a:t>
                      </a:r>
                    </a:p>
                    <a:p>
                      <a:pPr algn="ctr"/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 (до</a:t>
                      </a:r>
                      <a:r>
                        <a:rPr lang="en-US" sz="1300" dirty="0" smtClean="0">
                          <a:latin typeface="+mn-lt"/>
                          <a:cs typeface="Times New Roman" panose="02020603050405020304" pitchFamily="18" charset="0"/>
                        </a:rPr>
                        <a:t> 30.06.2021</a:t>
                      </a:r>
                      <a:r>
                        <a:rPr lang="ru-RU" sz="1300" baseline="0" dirty="0" smtClean="0">
                          <a:latin typeface="+mn-lt"/>
                          <a:cs typeface="Times New Roman" panose="02020603050405020304" pitchFamily="18" charset="0"/>
                        </a:rPr>
                        <a:t>)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  <a:tr h="294986">
                <a:tc>
                  <a:txBody>
                    <a:bodyPr/>
                    <a:lstStyle/>
                    <a:p>
                      <a:r>
                        <a:rPr lang="ru-RU" sz="1300" baseline="0" dirty="0" smtClean="0">
                          <a:latin typeface="+mn-lt"/>
                          <a:cs typeface="Times New Roman" panose="02020603050405020304" pitchFamily="18" charset="0"/>
                        </a:rPr>
                        <a:t>Число мест (включая водительское)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16…20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  <a:tr h="340715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Снаряженная</a:t>
                      </a:r>
                      <a:r>
                        <a:rPr lang="ru-RU" sz="1300" baseline="0" dirty="0" smtClean="0">
                          <a:latin typeface="+mn-lt"/>
                          <a:cs typeface="Times New Roman" panose="02020603050405020304" pitchFamily="18" charset="0"/>
                        </a:rPr>
                        <a:t> масса, кг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6300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  <a:tr h="306438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Полная масса, кг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9000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  <a:tr h="306438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Колесная формула 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n-lt"/>
                          <a:cs typeface="Times New Roman" panose="02020603050405020304" pitchFamily="18" charset="0"/>
                        </a:rPr>
                        <a:t>8x8</a:t>
                      </a:r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/4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  <a:tr h="306438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Размеры (Д</a:t>
                      </a:r>
                      <a:r>
                        <a:rPr lang="ru-RU" sz="1300" baseline="0" dirty="0" smtClean="0">
                          <a:latin typeface="+mn-lt"/>
                          <a:cs typeface="Times New Roman" panose="02020603050405020304" pitchFamily="18" charset="0"/>
                        </a:rPr>
                        <a:t> х Ш х В)</a:t>
                      </a:r>
                      <a:r>
                        <a:rPr lang="ru-RU" sz="1300" dirty="0" smtClean="0">
                          <a:latin typeface="+mn-lt"/>
                          <a:cs typeface="Times New Roman" panose="02020603050405020304" pitchFamily="18" charset="0"/>
                        </a:rPr>
                        <a:t>, мм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7850 х 2750 х 3100 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732715" y="101045"/>
            <a:ext cx="84104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Пассажирский</a:t>
            </a:r>
            <a:r>
              <a:rPr lang="ru-RU" sz="2275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вариант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РУСАК</a:t>
            </a:r>
            <a:r>
              <a:rPr lang="ru-RU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 К-8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0615" y="3721849"/>
            <a:ext cx="3992172" cy="244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331" y="3721849"/>
            <a:ext cx="3913375" cy="2448000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560" y="197227"/>
            <a:ext cx="1481138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5661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784679"/>
            <a:ext cx="9918701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3888000" y="6480000"/>
            <a:ext cx="2228850" cy="365125"/>
          </a:xfrm>
        </p:spPr>
        <p:txBody>
          <a:bodyPr/>
          <a:lstStyle/>
          <a:p>
            <a:pPr algn="ctr"/>
            <a:fld id="{A333DC48-C5E5-478E-9F17-6EABAE257C86}" type="slidenum">
              <a:rPr lang="ru-RU">
                <a:solidFill>
                  <a:srgbClr val="002060"/>
                </a:solidFill>
                <a:cs typeface="Times New Roman" panose="02020603050405020304" pitchFamily="18" charset="0"/>
              </a:rPr>
              <a:pPr algn="ctr"/>
              <a:t>9</a:t>
            </a:fld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8698" y="4070022"/>
            <a:ext cx="5071498" cy="2085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50" dirty="0"/>
              <a:t>Высота в салоне – 1,5 </a:t>
            </a:r>
            <a:r>
              <a:rPr lang="ru-RU" sz="1850" dirty="0" smtClean="0"/>
              <a:t>м</a:t>
            </a:r>
            <a:endParaRPr lang="ru-RU" sz="1850" dirty="0"/>
          </a:p>
          <a:p>
            <a:r>
              <a:rPr lang="ru-RU" sz="1850" dirty="0"/>
              <a:t>Четыре ряда сидений:  </a:t>
            </a:r>
          </a:p>
          <a:p>
            <a:r>
              <a:rPr lang="en-US" sz="1850" dirty="0" smtClean="0"/>
              <a:t>- 1</a:t>
            </a:r>
            <a:r>
              <a:rPr lang="ru-RU" sz="1850" dirty="0" smtClean="0"/>
              <a:t> </a:t>
            </a:r>
            <a:r>
              <a:rPr lang="ru-RU" sz="1850" dirty="0"/>
              <a:t>ряд (два места): водитель и </a:t>
            </a:r>
            <a:r>
              <a:rPr lang="ru-RU" sz="1850" dirty="0" smtClean="0"/>
              <a:t>пассажир</a:t>
            </a:r>
            <a:r>
              <a:rPr lang="ru-RU" sz="1850" dirty="0"/>
              <a:t>;</a:t>
            </a:r>
          </a:p>
          <a:p>
            <a:r>
              <a:rPr lang="ru-RU" sz="1850" dirty="0" smtClean="0"/>
              <a:t>-</a:t>
            </a:r>
            <a:r>
              <a:rPr lang="en-US" sz="1850" dirty="0" smtClean="0"/>
              <a:t> 2</a:t>
            </a:r>
            <a:r>
              <a:rPr lang="ru-RU" sz="1850" dirty="0" smtClean="0"/>
              <a:t> </a:t>
            </a:r>
            <a:r>
              <a:rPr lang="ru-RU" sz="1850" dirty="0"/>
              <a:t>ряд (два места): за первым, против хода движения;</a:t>
            </a:r>
          </a:p>
          <a:p>
            <a:r>
              <a:rPr lang="ru-RU" sz="1850" dirty="0" smtClean="0"/>
              <a:t>-</a:t>
            </a:r>
            <a:r>
              <a:rPr lang="en-US" sz="1850" dirty="0" smtClean="0"/>
              <a:t> 3 </a:t>
            </a:r>
            <a:r>
              <a:rPr lang="ru-RU" sz="1850" dirty="0" smtClean="0"/>
              <a:t>и 4 ряд </a:t>
            </a:r>
            <a:r>
              <a:rPr lang="ru-RU" sz="1850" dirty="0"/>
              <a:t>(12 мест): продольно расположенные диваны (4 шт.), каждый  на 3 </a:t>
            </a:r>
            <a:r>
              <a:rPr lang="ru-RU" sz="1850" dirty="0" smtClean="0"/>
              <a:t>человека</a:t>
            </a:r>
            <a:endParaRPr lang="ru-RU" sz="1850" dirty="0"/>
          </a:p>
        </p:txBody>
      </p:sp>
      <p:sp>
        <p:nvSpPr>
          <p:cNvPr id="8" name="TextBox 7"/>
          <p:cNvSpPr txBox="1"/>
          <p:nvPr/>
        </p:nvSpPr>
        <p:spPr>
          <a:xfrm>
            <a:off x="732715" y="101045"/>
            <a:ext cx="84104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Пассажирский</a:t>
            </a:r>
            <a:r>
              <a:rPr lang="ru-RU" sz="2275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вариант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РУСАК</a:t>
            </a:r>
            <a:r>
              <a:rPr lang="ru-RU" sz="2800" b="1" dirty="0">
                <a:solidFill>
                  <a:srgbClr val="D13F05"/>
                </a:solidFill>
                <a:cs typeface="Times New Roman" panose="02020603050405020304" pitchFamily="18" charset="0"/>
              </a:rPr>
              <a:t> К-8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837" b="26274"/>
          <a:stretch/>
        </p:blipFill>
        <p:spPr>
          <a:xfrm>
            <a:off x="1023831" y="754522"/>
            <a:ext cx="8764954" cy="3030157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5665862" y="5208795"/>
            <a:ext cx="349445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847827" y="4070022"/>
            <a:ext cx="3795903" cy="2085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50" dirty="0"/>
              <a:t>Предусмотрена трансформация каждого продольно расположенного дивана в спальное место размером (</a:t>
            </a:r>
            <a:r>
              <a:rPr lang="ru-RU" sz="1850" dirty="0" err="1"/>
              <a:t>ДхШ</a:t>
            </a:r>
            <a:r>
              <a:rPr lang="ru-RU" sz="1850" dirty="0"/>
              <a:t>) 1,4 х 2,0 м</a:t>
            </a:r>
            <a:r>
              <a:rPr lang="ru-RU" sz="1850" dirty="0" smtClean="0"/>
              <a:t>. </a:t>
            </a:r>
          </a:p>
          <a:p>
            <a:r>
              <a:rPr lang="ru-RU" sz="1850" dirty="0" smtClean="0"/>
              <a:t>Кузов </a:t>
            </a:r>
            <a:r>
              <a:rPr lang="ru-RU" sz="1850" dirty="0"/>
              <a:t>утепленный, стеклопакет, обогрев стекол (лобового, бокового) и зеркал заднего вида</a:t>
            </a:r>
          </a:p>
        </p:txBody>
      </p:sp>
      <p:sp>
        <p:nvSpPr>
          <p:cNvPr id="19" name="Freeform 8"/>
          <p:cNvSpPr>
            <a:spLocks/>
          </p:cNvSpPr>
          <p:nvPr/>
        </p:nvSpPr>
        <p:spPr bwMode="auto">
          <a:xfrm>
            <a:off x="331012" y="3958466"/>
            <a:ext cx="614363" cy="614363"/>
          </a:xfrm>
          <a:custGeom>
            <a:avLst/>
            <a:gdLst>
              <a:gd name="T0" fmla="*/ 0 w 1708"/>
              <a:gd name="T1" fmla="*/ 1708 h 1708"/>
              <a:gd name="T2" fmla="*/ 0 w 1708"/>
              <a:gd name="T3" fmla="*/ 0 h 1708"/>
              <a:gd name="T4" fmla="*/ 1708 w 1708"/>
              <a:gd name="T5" fmla="*/ 0 h 1708"/>
              <a:gd name="T6" fmla="*/ 1708 w 1708"/>
              <a:gd name="T7" fmla="*/ 400 h 1708"/>
              <a:gd name="T8" fmla="*/ 400 w 1708"/>
              <a:gd name="T9" fmla="*/ 400 h 1708"/>
              <a:gd name="T10" fmla="*/ 400 w 1708"/>
              <a:gd name="T11" fmla="*/ 1708 h 1708"/>
              <a:gd name="T12" fmla="*/ 0 w 1708"/>
              <a:gd name="T13" fmla="*/ 1708 h 17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08" h="1708">
                <a:moveTo>
                  <a:pt x="0" y="1708"/>
                </a:moveTo>
                <a:lnTo>
                  <a:pt x="0" y="0"/>
                </a:lnTo>
                <a:lnTo>
                  <a:pt x="1708" y="0"/>
                </a:lnTo>
                <a:lnTo>
                  <a:pt x="1708" y="400"/>
                </a:lnTo>
                <a:lnTo>
                  <a:pt x="400" y="400"/>
                </a:lnTo>
                <a:lnTo>
                  <a:pt x="400" y="1708"/>
                </a:lnTo>
                <a:lnTo>
                  <a:pt x="0" y="1708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0" name="Freeform 8"/>
          <p:cNvSpPr>
            <a:spLocks/>
          </p:cNvSpPr>
          <p:nvPr/>
        </p:nvSpPr>
        <p:spPr bwMode="auto">
          <a:xfrm>
            <a:off x="5708394" y="3958466"/>
            <a:ext cx="614363" cy="614363"/>
          </a:xfrm>
          <a:custGeom>
            <a:avLst/>
            <a:gdLst>
              <a:gd name="T0" fmla="*/ 0 w 1708"/>
              <a:gd name="T1" fmla="*/ 1708 h 1708"/>
              <a:gd name="T2" fmla="*/ 0 w 1708"/>
              <a:gd name="T3" fmla="*/ 0 h 1708"/>
              <a:gd name="T4" fmla="*/ 1708 w 1708"/>
              <a:gd name="T5" fmla="*/ 0 h 1708"/>
              <a:gd name="T6" fmla="*/ 1708 w 1708"/>
              <a:gd name="T7" fmla="*/ 400 h 1708"/>
              <a:gd name="T8" fmla="*/ 400 w 1708"/>
              <a:gd name="T9" fmla="*/ 400 h 1708"/>
              <a:gd name="T10" fmla="*/ 400 w 1708"/>
              <a:gd name="T11" fmla="*/ 1708 h 1708"/>
              <a:gd name="T12" fmla="*/ 0 w 1708"/>
              <a:gd name="T13" fmla="*/ 1708 h 17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08" h="1708">
                <a:moveTo>
                  <a:pt x="0" y="1708"/>
                </a:moveTo>
                <a:lnTo>
                  <a:pt x="0" y="0"/>
                </a:lnTo>
                <a:lnTo>
                  <a:pt x="1708" y="0"/>
                </a:lnTo>
                <a:lnTo>
                  <a:pt x="1708" y="400"/>
                </a:lnTo>
                <a:lnTo>
                  <a:pt x="400" y="400"/>
                </a:lnTo>
                <a:lnTo>
                  <a:pt x="400" y="1708"/>
                </a:lnTo>
                <a:lnTo>
                  <a:pt x="0" y="1708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395" y="101045"/>
            <a:ext cx="1578956" cy="91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974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23976</TotalTime>
  <Words>2828</Words>
  <Application>Microsoft Office PowerPoint</Application>
  <PresentationFormat>Лист A4 (210x297 мм)</PresentationFormat>
  <Paragraphs>575</Paragraphs>
  <Slides>44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Блохин Александр</dc:creator>
  <cp:lastModifiedBy>Маньковская Елена Алексеевна</cp:lastModifiedBy>
  <cp:revision>738</cp:revision>
  <cp:lastPrinted>2021-01-15T12:32:57Z</cp:lastPrinted>
  <dcterms:created xsi:type="dcterms:W3CDTF">2020-02-29T15:40:50Z</dcterms:created>
  <dcterms:modified xsi:type="dcterms:W3CDTF">2021-04-20T06:20:04Z</dcterms:modified>
</cp:coreProperties>
</file>